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Horta" panose="020B0604020202020204" charset="-79"/>
      <p:regular r:id="rId19"/>
    </p:embeddedFont>
    <p:embeddedFont>
      <p:font typeface="Proxima Nova 1" panose="020B0604020202020204" charset="0"/>
      <p:regular r:id="rId20"/>
    </p:embeddedFont>
    <p:embeddedFont>
      <p:font typeface="Proxima Nova 2" panose="020B0604020202020204" charset="0"/>
      <p:regular r:id="rId21"/>
    </p:embeddedFont>
    <p:embeddedFont>
      <p:font typeface="Saira ExtraCondensed" panose="020B0604020202020204" charset="0"/>
      <p:regular r:id="rId22"/>
    </p:embeddedFont>
    <p:embeddedFont>
      <p:font typeface="Saira ExtraCondensed Bold" panose="020B0604020202020204" charset="0"/>
      <p:regular r:id="rId23"/>
    </p:embeddedFont>
    <p:embeddedFont>
      <p:font typeface="Saira ExtraCondensed Semi-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hyperlink" Target="https://www.who.int/news/item/23-09-2020-managing-the-covid-19-infodemic-promoting-healthy-behaviours-and-mitigating-the-harm-from-misinformation-and-disinformatio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svt.se/nyheter/inrikes/corona-bluffarna-i-sociala-medier-utmaning-att-ta-bor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ediemyndigheten.se/safer-internet-centre/vad-innebar-forordningen-om--digitala-tjanster--digital-services-act/" TargetMode="External"/><Relationship Id="rId2" Type="http://schemas.openxmlformats.org/officeDocument/2006/relationships/hyperlink" Target="https://dsa.pts.s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mediemyndigheten.se/safer-internet-centre/om-safer-internet-centr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bris.se" TargetMode="External"/><Relationship Id="rId2" Type="http://schemas.openxmlformats.org/officeDocument/2006/relationships/hyperlink" Target="https://mediemyndigheten.se/" TargetMode="External"/><Relationship Id="rId1" Type="http://schemas.openxmlformats.org/officeDocument/2006/relationships/slideLayout" Target="../slideLayouts/slideLayout7.xml"/><Relationship Id="rId4" Type="http://schemas.openxmlformats.org/officeDocument/2006/relationships/hyperlink" Target="https://dittecpat.s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hyperlink" Target="https://www.riksdagen.se/sv/sa-fungerar-riksdagen/demokrati/varderingar-och-rattighete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x.com/alyssa_milano/status/919659438700670976?s=46"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regeringen.se/regeringsuppdrag/2018/07/uppdrag-att-genomfora-utbildningsinsatser-for-socialtjanstens-personal-om-vald-i-nara-relationer/"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mucf.se/publikationer/ungas-upplevelser-av-nathat"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www.foi.se/rapportsammanfattning?reportNo=FOI%20Memo%207429" TargetMode="External"/><Relationship Id="rId5" Type="http://schemas.openxmlformats.org/officeDocument/2006/relationships/hyperlink" Target="https://www.svt.se/nyheter/inrikes/foi-s-rapport-visar-tva-av-tre-kvinnliga-journalister-hatas-pa-natet" TargetMode="External"/><Relationship Id="rId4" Type="http://schemas.openxmlformats.org/officeDocument/2006/relationships/hyperlink" Target="https://www.tystnainte.se/media/11whd00t/kortrapport_nathat-och-sjalvcensur.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1E4A"/>
        </a:solidFill>
        <a:effectLst/>
      </p:bgPr>
    </p:bg>
    <p:spTree>
      <p:nvGrpSpPr>
        <p:cNvPr id="1" name=""/>
        <p:cNvGrpSpPr/>
        <p:nvPr/>
      </p:nvGrpSpPr>
      <p:grpSpPr>
        <a:xfrm>
          <a:off x="0" y="0"/>
          <a:ext cx="0" cy="0"/>
          <a:chOff x="0" y="0"/>
          <a:chExt cx="0" cy="0"/>
        </a:xfrm>
      </p:grpSpPr>
      <p:sp>
        <p:nvSpPr>
          <p:cNvPr id="2" name="Freeform 2"/>
          <p:cNvSpPr/>
          <p:nvPr/>
        </p:nvSpPr>
        <p:spPr>
          <a:xfrm>
            <a:off x="1996254" y="8453465"/>
            <a:ext cx="1631326" cy="1631326"/>
          </a:xfrm>
          <a:custGeom>
            <a:avLst/>
            <a:gdLst/>
            <a:ahLst/>
            <a:cxnLst/>
            <a:rect l="l" t="t" r="r" b="b"/>
            <a:pathLst>
              <a:path w="1631326" h="1631326">
                <a:moveTo>
                  <a:pt x="0" y="0"/>
                </a:moveTo>
                <a:lnTo>
                  <a:pt x="1631326" y="0"/>
                </a:lnTo>
                <a:lnTo>
                  <a:pt x="1631326" y="1631326"/>
                </a:lnTo>
                <a:lnTo>
                  <a:pt x="0" y="1631326"/>
                </a:lnTo>
                <a:lnTo>
                  <a:pt x="0" y="0"/>
                </a:lnTo>
                <a:close/>
              </a:path>
            </a:pathLst>
          </a:custGeom>
          <a:blipFill>
            <a:blip r:embed="rId2"/>
            <a:stretch>
              <a:fillRect/>
            </a:stretch>
          </a:blipFill>
        </p:spPr>
        <p:txBody>
          <a:bodyPr/>
          <a:lstStyle/>
          <a:p>
            <a:endParaRPr lang="sv-SE"/>
          </a:p>
        </p:txBody>
      </p:sp>
      <p:sp>
        <p:nvSpPr>
          <p:cNvPr id="3" name="Freeform 3"/>
          <p:cNvSpPr/>
          <p:nvPr/>
        </p:nvSpPr>
        <p:spPr>
          <a:xfrm>
            <a:off x="11477777" y="-756106"/>
            <a:ext cx="3437805" cy="3437805"/>
          </a:xfrm>
          <a:custGeom>
            <a:avLst/>
            <a:gdLst/>
            <a:ahLst/>
            <a:cxnLst/>
            <a:rect l="l" t="t" r="r" b="b"/>
            <a:pathLst>
              <a:path w="3437805" h="3437805">
                <a:moveTo>
                  <a:pt x="0" y="0"/>
                </a:moveTo>
                <a:lnTo>
                  <a:pt x="3437805" y="0"/>
                </a:lnTo>
                <a:lnTo>
                  <a:pt x="3437805" y="3437805"/>
                </a:lnTo>
                <a:lnTo>
                  <a:pt x="0" y="3437805"/>
                </a:lnTo>
                <a:lnTo>
                  <a:pt x="0" y="0"/>
                </a:lnTo>
                <a:close/>
              </a:path>
            </a:pathLst>
          </a:custGeom>
          <a:blipFill>
            <a:blip r:embed="rId3"/>
            <a:stretch>
              <a:fillRect/>
            </a:stretch>
          </a:blipFill>
        </p:spPr>
        <p:txBody>
          <a:bodyPr/>
          <a:lstStyle/>
          <a:p>
            <a:endParaRPr lang="sv-SE"/>
          </a:p>
        </p:txBody>
      </p:sp>
      <p:sp>
        <p:nvSpPr>
          <p:cNvPr id="4" name="Freeform 4"/>
          <p:cNvSpPr/>
          <p:nvPr/>
        </p:nvSpPr>
        <p:spPr>
          <a:xfrm>
            <a:off x="14496272" y="2921413"/>
            <a:ext cx="1988031" cy="1988031"/>
          </a:xfrm>
          <a:custGeom>
            <a:avLst/>
            <a:gdLst/>
            <a:ahLst/>
            <a:cxnLst/>
            <a:rect l="l" t="t" r="r" b="b"/>
            <a:pathLst>
              <a:path w="1988031" h="1988031">
                <a:moveTo>
                  <a:pt x="0" y="0"/>
                </a:moveTo>
                <a:lnTo>
                  <a:pt x="1988032" y="0"/>
                </a:lnTo>
                <a:lnTo>
                  <a:pt x="1988032" y="1988031"/>
                </a:lnTo>
                <a:lnTo>
                  <a:pt x="0" y="1988031"/>
                </a:lnTo>
                <a:lnTo>
                  <a:pt x="0" y="0"/>
                </a:lnTo>
                <a:close/>
              </a:path>
            </a:pathLst>
          </a:custGeom>
          <a:blipFill>
            <a:blip r:embed="rId4"/>
            <a:stretch>
              <a:fillRect/>
            </a:stretch>
          </a:blipFill>
        </p:spPr>
        <p:txBody>
          <a:bodyPr/>
          <a:lstStyle/>
          <a:p>
            <a:endParaRPr lang="sv-SE"/>
          </a:p>
        </p:txBody>
      </p:sp>
      <p:sp>
        <p:nvSpPr>
          <p:cNvPr id="5" name="Freeform 5"/>
          <p:cNvSpPr/>
          <p:nvPr/>
        </p:nvSpPr>
        <p:spPr>
          <a:xfrm>
            <a:off x="-121170" y="5721027"/>
            <a:ext cx="1960382" cy="1960382"/>
          </a:xfrm>
          <a:custGeom>
            <a:avLst/>
            <a:gdLst/>
            <a:ahLst/>
            <a:cxnLst/>
            <a:rect l="l" t="t" r="r" b="b"/>
            <a:pathLst>
              <a:path w="1960382" h="1960382">
                <a:moveTo>
                  <a:pt x="0" y="0"/>
                </a:moveTo>
                <a:lnTo>
                  <a:pt x="1960382" y="0"/>
                </a:lnTo>
                <a:lnTo>
                  <a:pt x="1960382" y="1960382"/>
                </a:lnTo>
                <a:lnTo>
                  <a:pt x="0" y="1960382"/>
                </a:lnTo>
                <a:lnTo>
                  <a:pt x="0" y="0"/>
                </a:lnTo>
                <a:close/>
              </a:path>
            </a:pathLst>
          </a:custGeom>
          <a:blipFill>
            <a:blip r:embed="rId5"/>
            <a:stretch>
              <a:fillRect/>
            </a:stretch>
          </a:blipFill>
        </p:spPr>
        <p:txBody>
          <a:bodyPr/>
          <a:lstStyle/>
          <a:p>
            <a:endParaRPr lang="sv-SE"/>
          </a:p>
        </p:txBody>
      </p:sp>
      <p:sp>
        <p:nvSpPr>
          <p:cNvPr id="6" name="Freeform 6"/>
          <p:cNvSpPr/>
          <p:nvPr/>
        </p:nvSpPr>
        <p:spPr>
          <a:xfrm>
            <a:off x="14040115" y="7419448"/>
            <a:ext cx="3006153" cy="3006153"/>
          </a:xfrm>
          <a:custGeom>
            <a:avLst/>
            <a:gdLst/>
            <a:ahLst/>
            <a:cxnLst/>
            <a:rect l="l" t="t" r="r" b="b"/>
            <a:pathLst>
              <a:path w="3006153" h="3006153">
                <a:moveTo>
                  <a:pt x="0" y="0"/>
                </a:moveTo>
                <a:lnTo>
                  <a:pt x="3006153" y="0"/>
                </a:lnTo>
                <a:lnTo>
                  <a:pt x="3006153" y="3006153"/>
                </a:lnTo>
                <a:lnTo>
                  <a:pt x="0" y="3006153"/>
                </a:lnTo>
                <a:lnTo>
                  <a:pt x="0" y="0"/>
                </a:lnTo>
                <a:close/>
              </a:path>
            </a:pathLst>
          </a:custGeom>
          <a:blipFill>
            <a:blip r:embed="rId6"/>
            <a:stretch>
              <a:fillRect/>
            </a:stretch>
          </a:blipFill>
        </p:spPr>
        <p:txBody>
          <a:bodyPr/>
          <a:lstStyle/>
          <a:p>
            <a:endParaRPr lang="sv-SE"/>
          </a:p>
        </p:txBody>
      </p:sp>
      <p:grpSp>
        <p:nvGrpSpPr>
          <p:cNvPr id="7" name="Group 7"/>
          <p:cNvGrpSpPr/>
          <p:nvPr/>
        </p:nvGrpSpPr>
        <p:grpSpPr>
          <a:xfrm>
            <a:off x="2460373" y="1733619"/>
            <a:ext cx="13186226" cy="6819762"/>
            <a:chOff x="0" y="0"/>
            <a:chExt cx="2037520" cy="1053781"/>
          </a:xfrm>
        </p:grpSpPr>
        <p:sp>
          <p:nvSpPr>
            <p:cNvPr id="8" name="Freeform 8"/>
            <p:cNvSpPr/>
            <p:nvPr/>
          </p:nvSpPr>
          <p:spPr>
            <a:xfrm>
              <a:off x="0" y="0"/>
              <a:ext cx="2037520" cy="1053781"/>
            </a:xfrm>
            <a:custGeom>
              <a:avLst/>
              <a:gdLst/>
              <a:ahLst/>
              <a:cxnLst/>
              <a:rect l="l" t="t" r="r" b="b"/>
              <a:pathLst>
                <a:path w="2037520" h="1053781">
                  <a:moveTo>
                    <a:pt x="0" y="0"/>
                  </a:moveTo>
                  <a:lnTo>
                    <a:pt x="2037520" y="0"/>
                  </a:lnTo>
                  <a:lnTo>
                    <a:pt x="2037520" y="1053781"/>
                  </a:lnTo>
                  <a:lnTo>
                    <a:pt x="0" y="1053781"/>
                  </a:lnTo>
                  <a:close/>
                </a:path>
              </a:pathLst>
            </a:custGeom>
            <a:solidFill>
              <a:srgbClr val="F9F9E3">
                <a:alpha val="84706"/>
              </a:srgbClr>
            </a:solidFill>
          </p:spPr>
          <p:txBody>
            <a:bodyPr/>
            <a:lstStyle/>
            <a:p>
              <a:endParaRPr lang="sv-SE"/>
            </a:p>
          </p:txBody>
        </p:sp>
        <p:sp>
          <p:nvSpPr>
            <p:cNvPr id="9" name="TextBox 9"/>
            <p:cNvSpPr txBox="1"/>
            <p:nvPr/>
          </p:nvSpPr>
          <p:spPr>
            <a:xfrm>
              <a:off x="0" y="-38100"/>
              <a:ext cx="2037520" cy="1091881"/>
            </a:xfrm>
            <a:prstGeom prst="rect">
              <a:avLst/>
            </a:prstGeom>
          </p:spPr>
          <p:txBody>
            <a:bodyPr lIns="86588" tIns="86588" rIns="86588" bIns="86588" rtlCol="0" anchor="ctr"/>
            <a:lstStyle/>
            <a:p>
              <a:pPr algn="ctr">
                <a:lnSpc>
                  <a:spcPts val="2659"/>
                </a:lnSpc>
              </a:pPr>
              <a:endParaRPr/>
            </a:p>
          </p:txBody>
        </p:sp>
      </p:grpSp>
      <p:sp>
        <p:nvSpPr>
          <p:cNvPr id="10" name="TextBox 10"/>
          <p:cNvSpPr txBox="1"/>
          <p:nvPr/>
        </p:nvSpPr>
        <p:spPr>
          <a:xfrm>
            <a:off x="2460373" y="2248805"/>
            <a:ext cx="13186226" cy="6047724"/>
          </a:xfrm>
          <a:prstGeom prst="rect">
            <a:avLst/>
          </a:prstGeom>
        </p:spPr>
        <p:txBody>
          <a:bodyPr lIns="0" tIns="0" rIns="0" bIns="0" rtlCol="0" anchor="t">
            <a:spAutoFit/>
          </a:bodyPr>
          <a:lstStyle/>
          <a:p>
            <a:pPr algn="ctr">
              <a:lnSpc>
                <a:spcPts val="12050"/>
              </a:lnSpc>
            </a:pPr>
            <a:endParaRPr/>
          </a:p>
          <a:p>
            <a:pPr algn="ctr">
              <a:lnSpc>
                <a:spcPts val="12050"/>
              </a:lnSpc>
            </a:pPr>
            <a:endParaRPr/>
          </a:p>
          <a:p>
            <a:pPr algn="ctr">
              <a:lnSpc>
                <a:spcPts val="12050"/>
              </a:lnSpc>
            </a:pPr>
            <a:endParaRPr/>
          </a:p>
          <a:p>
            <a:pPr algn="ctr">
              <a:lnSpc>
                <a:spcPts val="12050"/>
              </a:lnSpc>
            </a:pPr>
            <a:r>
              <a:rPr lang="en-US" sz="8607">
                <a:solidFill>
                  <a:srgbClr val="241E4A"/>
                </a:solidFill>
                <a:latin typeface="Proxima Nova 2"/>
                <a:ea typeface="Proxima Nova 2"/>
                <a:cs typeface="Proxima Nova 2"/>
                <a:sym typeface="Proxima Nova 2"/>
              </a:rPr>
              <a:t>ELEVMATERIAL</a:t>
            </a:r>
          </a:p>
        </p:txBody>
      </p:sp>
      <p:sp>
        <p:nvSpPr>
          <p:cNvPr id="11" name="Freeform 11"/>
          <p:cNvSpPr/>
          <p:nvPr/>
        </p:nvSpPr>
        <p:spPr>
          <a:xfrm>
            <a:off x="5127676" y="2021621"/>
            <a:ext cx="7851620" cy="4355979"/>
          </a:xfrm>
          <a:custGeom>
            <a:avLst/>
            <a:gdLst/>
            <a:ahLst/>
            <a:cxnLst/>
            <a:rect l="l" t="t" r="r" b="b"/>
            <a:pathLst>
              <a:path w="7851620" h="4355979">
                <a:moveTo>
                  <a:pt x="0" y="0"/>
                </a:moveTo>
                <a:lnTo>
                  <a:pt x="7851620" y="0"/>
                </a:lnTo>
                <a:lnTo>
                  <a:pt x="7851620" y="4355979"/>
                </a:lnTo>
                <a:lnTo>
                  <a:pt x="0" y="4355979"/>
                </a:lnTo>
                <a:lnTo>
                  <a:pt x="0" y="0"/>
                </a:lnTo>
                <a:close/>
              </a:path>
            </a:pathLst>
          </a:custGeom>
          <a:blipFill>
            <a:blip r:embed="rId7"/>
            <a:stretch>
              <a:fillRect/>
            </a:stretch>
          </a:blipFill>
        </p:spPr>
        <p:txBody>
          <a:bodyPr/>
          <a:lstStyle/>
          <a:p>
            <a:endParaRPr lang="sv-SE"/>
          </a:p>
        </p:txBody>
      </p:sp>
      <p:sp>
        <p:nvSpPr>
          <p:cNvPr id="12" name="Freeform 12"/>
          <p:cNvSpPr/>
          <p:nvPr/>
        </p:nvSpPr>
        <p:spPr>
          <a:xfrm>
            <a:off x="-535755" y="2393361"/>
            <a:ext cx="6511729" cy="2750139"/>
          </a:xfrm>
          <a:custGeom>
            <a:avLst/>
            <a:gdLst/>
            <a:ahLst/>
            <a:cxnLst/>
            <a:rect l="l" t="t" r="r" b="b"/>
            <a:pathLst>
              <a:path w="6511729" h="2750139">
                <a:moveTo>
                  <a:pt x="0" y="0"/>
                </a:moveTo>
                <a:lnTo>
                  <a:pt x="6511728" y="0"/>
                </a:lnTo>
                <a:lnTo>
                  <a:pt x="6511728" y="2750139"/>
                </a:lnTo>
                <a:lnTo>
                  <a:pt x="0" y="2750139"/>
                </a:lnTo>
                <a:lnTo>
                  <a:pt x="0" y="0"/>
                </a:lnTo>
                <a:close/>
              </a:path>
            </a:pathLst>
          </a:custGeom>
          <a:blipFill>
            <a:blip r:embed="rId8"/>
            <a:stretch>
              <a:fillRect b="-136778"/>
            </a:stretch>
          </a:blipFill>
        </p:spPr>
        <p:txBody>
          <a:bodyPr/>
          <a:lstStyle/>
          <a:p>
            <a:endParaRPr lang="sv-SE"/>
          </a:p>
        </p:txBody>
      </p:sp>
      <p:sp>
        <p:nvSpPr>
          <p:cNvPr id="13" name="Freeform 13"/>
          <p:cNvSpPr/>
          <p:nvPr/>
        </p:nvSpPr>
        <p:spPr>
          <a:xfrm rot="-10172395">
            <a:off x="12379643" y="4596747"/>
            <a:ext cx="6511729" cy="2478163"/>
          </a:xfrm>
          <a:custGeom>
            <a:avLst/>
            <a:gdLst/>
            <a:ahLst/>
            <a:cxnLst/>
            <a:rect l="l" t="t" r="r" b="b"/>
            <a:pathLst>
              <a:path w="6511729" h="2478163">
                <a:moveTo>
                  <a:pt x="0" y="0"/>
                </a:moveTo>
                <a:lnTo>
                  <a:pt x="6511728" y="0"/>
                </a:lnTo>
                <a:lnTo>
                  <a:pt x="6511728" y="2478163"/>
                </a:lnTo>
                <a:lnTo>
                  <a:pt x="0" y="2478163"/>
                </a:lnTo>
                <a:lnTo>
                  <a:pt x="0" y="0"/>
                </a:lnTo>
                <a:close/>
              </a:path>
            </a:pathLst>
          </a:custGeom>
          <a:blipFill>
            <a:blip r:embed="rId8"/>
            <a:stretch>
              <a:fillRect b="-162764"/>
            </a:stretch>
          </a:blipFill>
        </p:spPr>
        <p:txBody>
          <a:bodyPr/>
          <a:lstStyle/>
          <a:p>
            <a:endParaRPr lang="sv-SE"/>
          </a:p>
        </p:txBody>
      </p:sp>
      <p:sp>
        <p:nvSpPr>
          <p:cNvPr id="14" name="Freeform 14"/>
          <p:cNvSpPr/>
          <p:nvPr/>
        </p:nvSpPr>
        <p:spPr>
          <a:xfrm rot="-1084546">
            <a:off x="-162989" y="-1686832"/>
            <a:ext cx="2857307" cy="2857307"/>
          </a:xfrm>
          <a:custGeom>
            <a:avLst/>
            <a:gdLst/>
            <a:ahLst/>
            <a:cxnLst/>
            <a:rect l="l" t="t" r="r" b="b"/>
            <a:pathLst>
              <a:path w="2857307" h="2857307">
                <a:moveTo>
                  <a:pt x="0" y="0"/>
                </a:moveTo>
                <a:lnTo>
                  <a:pt x="2857307" y="0"/>
                </a:lnTo>
                <a:lnTo>
                  <a:pt x="2857307" y="2857307"/>
                </a:lnTo>
                <a:lnTo>
                  <a:pt x="0" y="2857307"/>
                </a:lnTo>
                <a:lnTo>
                  <a:pt x="0" y="0"/>
                </a:lnTo>
                <a:close/>
              </a:path>
            </a:pathLst>
          </a:custGeom>
          <a:blipFill>
            <a:blip r:embed="rId9"/>
            <a:stretch>
              <a:fillRect/>
            </a:stretch>
          </a:blipFill>
        </p:spPr>
        <p:txBody>
          <a:bodyPr/>
          <a:lstStyle/>
          <a:p>
            <a:endParaRPr lang="sv-SE"/>
          </a:p>
        </p:txBody>
      </p:sp>
      <p:sp>
        <p:nvSpPr>
          <p:cNvPr id="15" name="Freeform 15"/>
          <p:cNvSpPr/>
          <p:nvPr/>
        </p:nvSpPr>
        <p:spPr>
          <a:xfrm>
            <a:off x="5999488" y="-1646623"/>
            <a:ext cx="2410771" cy="2410771"/>
          </a:xfrm>
          <a:custGeom>
            <a:avLst/>
            <a:gdLst/>
            <a:ahLst/>
            <a:cxnLst/>
            <a:rect l="l" t="t" r="r" b="b"/>
            <a:pathLst>
              <a:path w="2410771" h="2410771">
                <a:moveTo>
                  <a:pt x="0" y="0"/>
                </a:moveTo>
                <a:lnTo>
                  <a:pt x="2410771" y="0"/>
                </a:lnTo>
                <a:lnTo>
                  <a:pt x="2410771" y="2410771"/>
                </a:lnTo>
                <a:lnTo>
                  <a:pt x="0" y="2410771"/>
                </a:lnTo>
                <a:lnTo>
                  <a:pt x="0" y="0"/>
                </a:lnTo>
                <a:close/>
              </a:path>
            </a:pathLst>
          </a:custGeom>
          <a:blipFill>
            <a:blip r:embed="rId10"/>
            <a:stretch>
              <a:fillRect/>
            </a:stretch>
          </a:blipFill>
        </p:spPr>
        <p:txBody>
          <a:bodyPr/>
          <a:lstStyle/>
          <a:p>
            <a:endParaRPr lang="sv-SE"/>
          </a:p>
        </p:txBody>
      </p:sp>
      <p:sp>
        <p:nvSpPr>
          <p:cNvPr id="16" name="Freeform 16"/>
          <p:cNvSpPr/>
          <p:nvPr/>
        </p:nvSpPr>
        <p:spPr>
          <a:xfrm>
            <a:off x="6421923" y="8748003"/>
            <a:ext cx="2673576" cy="2673576"/>
          </a:xfrm>
          <a:custGeom>
            <a:avLst/>
            <a:gdLst/>
            <a:ahLst/>
            <a:cxnLst/>
            <a:rect l="l" t="t" r="r" b="b"/>
            <a:pathLst>
              <a:path w="2673576" h="2673576">
                <a:moveTo>
                  <a:pt x="0" y="0"/>
                </a:moveTo>
                <a:lnTo>
                  <a:pt x="2673576" y="0"/>
                </a:lnTo>
                <a:lnTo>
                  <a:pt x="2673576" y="2673576"/>
                </a:lnTo>
                <a:lnTo>
                  <a:pt x="0" y="2673576"/>
                </a:lnTo>
                <a:lnTo>
                  <a:pt x="0" y="0"/>
                </a:lnTo>
                <a:close/>
              </a:path>
            </a:pathLst>
          </a:custGeom>
          <a:blipFill>
            <a:blip r:embed="rId11"/>
            <a:stretch>
              <a:fillRect/>
            </a:stretch>
          </a:blipFill>
        </p:spPr>
        <p:txBody>
          <a:bodyPr/>
          <a:lstStyle/>
          <a:p>
            <a:endParaRPr lang="sv-SE"/>
          </a:p>
        </p:txBody>
      </p:sp>
      <p:sp>
        <p:nvSpPr>
          <p:cNvPr id="17" name="Freeform 17"/>
          <p:cNvSpPr/>
          <p:nvPr/>
        </p:nvSpPr>
        <p:spPr>
          <a:xfrm>
            <a:off x="3861376" y="-197724"/>
            <a:ext cx="1740966" cy="1740966"/>
          </a:xfrm>
          <a:custGeom>
            <a:avLst/>
            <a:gdLst/>
            <a:ahLst/>
            <a:cxnLst/>
            <a:rect l="l" t="t" r="r" b="b"/>
            <a:pathLst>
              <a:path w="1740966" h="1740966">
                <a:moveTo>
                  <a:pt x="0" y="0"/>
                </a:moveTo>
                <a:lnTo>
                  <a:pt x="1740966" y="0"/>
                </a:lnTo>
                <a:lnTo>
                  <a:pt x="1740966" y="1740966"/>
                </a:lnTo>
                <a:lnTo>
                  <a:pt x="0" y="1740966"/>
                </a:lnTo>
                <a:lnTo>
                  <a:pt x="0" y="0"/>
                </a:lnTo>
                <a:close/>
              </a:path>
            </a:pathLst>
          </a:custGeom>
          <a:blipFill>
            <a:blip r:embed="rId12"/>
            <a:stretch>
              <a:fillRect/>
            </a:stretch>
          </a:blipFill>
        </p:spPr>
        <p:txBody>
          <a:bodyPr/>
          <a:lstStyle/>
          <a:p>
            <a:endParaRPr lang="sv-SE"/>
          </a:p>
        </p:txBody>
      </p:sp>
      <p:sp>
        <p:nvSpPr>
          <p:cNvPr id="18" name="Freeform 18"/>
          <p:cNvSpPr/>
          <p:nvPr/>
        </p:nvSpPr>
        <p:spPr>
          <a:xfrm rot="1400476">
            <a:off x="8641386" y="-374876"/>
            <a:ext cx="1960382" cy="1960382"/>
          </a:xfrm>
          <a:custGeom>
            <a:avLst/>
            <a:gdLst/>
            <a:ahLst/>
            <a:cxnLst/>
            <a:rect l="l" t="t" r="r" b="b"/>
            <a:pathLst>
              <a:path w="1960382" h="1960382">
                <a:moveTo>
                  <a:pt x="0" y="0"/>
                </a:moveTo>
                <a:lnTo>
                  <a:pt x="1960382" y="0"/>
                </a:lnTo>
                <a:lnTo>
                  <a:pt x="1960382" y="1960382"/>
                </a:lnTo>
                <a:lnTo>
                  <a:pt x="0" y="1960382"/>
                </a:lnTo>
                <a:lnTo>
                  <a:pt x="0" y="0"/>
                </a:lnTo>
                <a:close/>
              </a:path>
            </a:pathLst>
          </a:custGeom>
          <a:blipFill>
            <a:blip r:embed="rId13"/>
            <a:stretch>
              <a:fillRect/>
            </a:stretch>
          </a:blipFill>
        </p:spPr>
        <p:txBody>
          <a:bodyPr/>
          <a:lstStyle/>
          <a:p>
            <a:endParaRPr lang="sv-SE"/>
          </a:p>
        </p:txBody>
      </p:sp>
      <p:sp>
        <p:nvSpPr>
          <p:cNvPr id="19" name="Freeform 19"/>
          <p:cNvSpPr/>
          <p:nvPr/>
        </p:nvSpPr>
        <p:spPr>
          <a:xfrm>
            <a:off x="14496272" y="-1729936"/>
            <a:ext cx="2093839" cy="2093839"/>
          </a:xfrm>
          <a:custGeom>
            <a:avLst/>
            <a:gdLst/>
            <a:ahLst/>
            <a:cxnLst/>
            <a:rect l="l" t="t" r="r" b="b"/>
            <a:pathLst>
              <a:path w="2093839" h="2093839">
                <a:moveTo>
                  <a:pt x="0" y="0"/>
                </a:moveTo>
                <a:lnTo>
                  <a:pt x="2093839" y="0"/>
                </a:lnTo>
                <a:lnTo>
                  <a:pt x="2093839" y="2093839"/>
                </a:lnTo>
                <a:lnTo>
                  <a:pt x="0" y="2093839"/>
                </a:lnTo>
                <a:lnTo>
                  <a:pt x="0" y="0"/>
                </a:lnTo>
                <a:close/>
              </a:path>
            </a:pathLst>
          </a:custGeom>
          <a:blipFill>
            <a:blip r:embed="rId14"/>
            <a:stretch>
              <a:fillRect/>
            </a:stretch>
          </a:blipFill>
        </p:spPr>
        <p:txBody>
          <a:bodyPr/>
          <a:lstStyle/>
          <a:p>
            <a:endParaRPr lang="sv-SE"/>
          </a:p>
        </p:txBody>
      </p:sp>
      <p:sp>
        <p:nvSpPr>
          <p:cNvPr id="20" name="Freeform 20"/>
          <p:cNvSpPr/>
          <p:nvPr/>
        </p:nvSpPr>
        <p:spPr>
          <a:xfrm>
            <a:off x="15227435" y="5149158"/>
            <a:ext cx="2205349" cy="2205349"/>
          </a:xfrm>
          <a:custGeom>
            <a:avLst/>
            <a:gdLst/>
            <a:ahLst/>
            <a:cxnLst/>
            <a:rect l="l" t="t" r="r" b="b"/>
            <a:pathLst>
              <a:path w="2205349" h="2205349">
                <a:moveTo>
                  <a:pt x="0" y="0"/>
                </a:moveTo>
                <a:lnTo>
                  <a:pt x="2205349" y="0"/>
                </a:lnTo>
                <a:lnTo>
                  <a:pt x="2205349" y="2205349"/>
                </a:lnTo>
                <a:lnTo>
                  <a:pt x="0" y="2205349"/>
                </a:lnTo>
                <a:lnTo>
                  <a:pt x="0" y="0"/>
                </a:lnTo>
                <a:close/>
              </a:path>
            </a:pathLst>
          </a:custGeom>
          <a:blipFill>
            <a:blip r:embed="rId15"/>
            <a:stretch>
              <a:fillRect/>
            </a:stretch>
          </a:blipFill>
        </p:spPr>
        <p:txBody>
          <a:bodyPr/>
          <a:lstStyle/>
          <a:p>
            <a:endParaRPr lang="sv-SE"/>
          </a:p>
        </p:txBody>
      </p:sp>
      <p:sp>
        <p:nvSpPr>
          <p:cNvPr id="21" name="Freeform 21"/>
          <p:cNvSpPr/>
          <p:nvPr/>
        </p:nvSpPr>
        <p:spPr>
          <a:xfrm>
            <a:off x="-121170" y="2185623"/>
            <a:ext cx="1621889" cy="1621889"/>
          </a:xfrm>
          <a:custGeom>
            <a:avLst/>
            <a:gdLst/>
            <a:ahLst/>
            <a:cxnLst/>
            <a:rect l="l" t="t" r="r" b="b"/>
            <a:pathLst>
              <a:path w="1621889" h="1621889">
                <a:moveTo>
                  <a:pt x="0" y="0"/>
                </a:moveTo>
                <a:lnTo>
                  <a:pt x="1621890" y="0"/>
                </a:lnTo>
                <a:lnTo>
                  <a:pt x="1621890" y="1621889"/>
                </a:lnTo>
                <a:lnTo>
                  <a:pt x="0" y="1621889"/>
                </a:lnTo>
                <a:lnTo>
                  <a:pt x="0" y="0"/>
                </a:lnTo>
                <a:close/>
              </a:path>
            </a:pathLst>
          </a:custGeom>
          <a:blipFill>
            <a:blip r:embed="rId6"/>
            <a:stretch>
              <a:fillRect/>
            </a:stretch>
          </a:blipFill>
        </p:spPr>
        <p:txBody>
          <a:bodyPr/>
          <a:lstStyle/>
          <a:p>
            <a:endParaRPr lang="sv-SE"/>
          </a:p>
        </p:txBody>
      </p:sp>
      <p:sp>
        <p:nvSpPr>
          <p:cNvPr id="22" name="Freeform 22"/>
          <p:cNvSpPr/>
          <p:nvPr/>
        </p:nvSpPr>
        <p:spPr>
          <a:xfrm>
            <a:off x="14958785" y="764148"/>
            <a:ext cx="1631326" cy="1631326"/>
          </a:xfrm>
          <a:custGeom>
            <a:avLst/>
            <a:gdLst/>
            <a:ahLst/>
            <a:cxnLst/>
            <a:rect l="l" t="t" r="r" b="b"/>
            <a:pathLst>
              <a:path w="1631326" h="1631326">
                <a:moveTo>
                  <a:pt x="0" y="0"/>
                </a:moveTo>
                <a:lnTo>
                  <a:pt x="1631326" y="0"/>
                </a:lnTo>
                <a:lnTo>
                  <a:pt x="1631326" y="1631326"/>
                </a:lnTo>
                <a:lnTo>
                  <a:pt x="0" y="1631326"/>
                </a:lnTo>
                <a:lnTo>
                  <a:pt x="0" y="0"/>
                </a:lnTo>
                <a:close/>
              </a:path>
            </a:pathLst>
          </a:custGeom>
          <a:blipFill>
            <a:blip r:embed="rId2"/>
            <a:stretch>
              <a:fillRect/>
            </a:stretch>
          </a:blipFill>
        </p:spPr>
        <p:txBody>
          <a:bodyPr/>
          <a:lstStyle/>
          <a:p>
            <a:endParaRPr lang="sv-SE"/>
          </a:p>
        </p:txBody>
      </p:sp>
      <p:sp>
        <p:nvSpPr>
          <p:cNvPr id="23" name="Freeform 23"/>
          <p:cNvSpPr/>
          <p:nvPr/>
        </p:nvSpPr>
        <p:spPr>
          <a:xfrm>
            <a:off x="11959783" y="9269128"/>
            <a:ext cx="992886" cy="992886"/>
          </a:xfrm>
          <a:custGeom>
            <a:avLst/>
            <a:gdLst/>
            <a:ahLst/>
            <a:cxnLst/>
            <a:rect l="l" t="t" r="r" b="b"/>
            <a:pathLst>
              <a:path w="992886" h="992886">
                <a:moveTo>
                  <a:pt x="0" y="0"/>
                </a:moveTo>
                <a:lnTo>
                  <a:pt x="992886" y="0"/>
                </a:lnTo>
                <a:lnTo>
                  <a:pt x="992886" y="992886"/>
                </a:lnTo>
                <a:lnTo>
                  <a:pt x="0" y="992886"/>
                </a:lnTo>
                <a:lnTo>
                  <a:pt x="0" y="0"/>
                </a:lnTo>
                <a:close/>
              </a:path>
            </a:pathLst>
          </a:custGeom>
          <a:blipFill>
            <a:blip r:embed="rId5"/>
            <a:stretch>
              <a:fillRect/>
            </a:stretch>
          </a:blipFill>
        </p:spPr>
        <p:txBody>
          <a:bodyPr/>
          <a:lstStyle/>
          <a:p>
            <a:endParaRPr lang="sv-SE"/>
          </a:p>
        </p:txBody>
      </p:sp>
      <p:sp>
        <p:nvSpPr>
          <p:cNvPr id="24" name="Freeform 24"/>
          <p:cNvSpPr/>
          <p:nvPr/>
        </p:nvSpPr>
        <p:spPr>
          <a:xfrm>
            <a:off x="113885" y="8748003"/>
            <a:ext cx="1151780" cy="1151780"/>
          </a:xfrm>
          <a:custGeom>
            <a:avLst/>
            <a:gdLst/>
            <a:ahLst/>
            <a:cxnLst/>
            <a:rect l="l" t="t" r="r" b="b"/>
            <a:pathLst>
              <a:path w="1151780" h="1151780">
                <a:moveTo>
                  <a:pt x="0" y="0"/>
                </a:moveTo>
                <a:lnTo>
                  <a:pt x="1151780" y="0"/>
                </a:lnTo>
                <a:lnTo>
                  <a:pt x="1151780" y="1151779"/>
                </a:lnTo>
                <a:lnTo>
                  <a:pt x="0" y="1151779"/>
                </a:lnTo>
                <a:lnTo>
                  <a:pt x="0" y="0"/>
                </a:lnTo>
                <a:close/>
              </a:path>
            </a:pathLst>
          </a:custGeom>
          <a:blipFill>
            <a:blip r:embed="rId3"/>
            <a:stretch>
              <a:fillRect/>
            </a:stretch>
          </a:blipFill>
        </p:spPr>
        <p:txBody>
          <a:bodyPr/>
          <a:lstStyle/>
          <a:p>
            <a:endParaRPr lang="sv-S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1171575"/>
            <a:ext cx="162306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INFORMATION</a:t>
            </a:r>
          </a:p>
        </p:txBody>
      </p:sp>
      <p:sp>
        <p:nvSpPr>
          <p:cNvPr id="3" name="TextBox 3"/>
          <p:cNvSpPr txBox="1"/>
          <p:nvPr/>
        </p:nvSpPr>
        <p:spPr>
          <a:xfrm>
            <a:off x="1028700" y="2362561"/>
            <a:ext cx="16100789" cy="5586095"/>
          </a:xfrm>
          <a:prstGeom prst="rect">
            <a:avLst/>
          </a:prstGeom>
        </p:spPr>
        <p:txBody>
          <a:bodyPr lIns="0" tIns="0" rIns="0" bIns="0" rtlCol="0" anchor="t">
            <a:spAutoFit/>
          </a:bodyPr>
          <a:lstStyle/>
          <a:p>
            <a:pPr algn="l">
              <a:lnSpc>
                <a:spcPts val="4480"/>
              </a:lnSpc>
            </a:pPr>
            <a:r>
              <a:rPr lang="en-US" sz="3200" b="1" spc="80">
                <a:solidFill>
                  <a:srgbClr val="241E4A"/>
                </a:solidFill>
                <a:latin typeface="Saira ExtraCondensed Bold"/>
                <a:ea typeface="Saira ExtraCondensed Bold"/>
                <a:cs typeface="Saira ExtraCondensed Bold"/>
                <a:sym typeface="Saira ExtraCondensed Bold"/>
              </a:rPr>
              <a:t>Samtidigt som covid-19-pandemin bröt ut över hela världen varnade bl.a. </a:t>
            </a:r>
            <a:r>
              <a:rPr lang="en-US" sz="3200" b="1" u="sng" spc="80">
                <a:solidFill>
                  <a:srgbClr val="241E4A"/>
                </a:solidFill>
                <a:latin typeface="Saira ExtraCondensed Bold"/>
                <a:ea typeface="Saira ExtraCondensed Bold"/>
                <a:cs typeface="Saira ExtraCondensed Bold"/>
                <a:sym typeface="Saira ExtraCondensed Bold"/>
                <a:hlinkClick r:id="rId2" tooltip="https://www.who.int/news/item/23-09-2020-managing-the-covid-19-infodemic-promoting-healthy-behaviours-and-mitigating-the-harm-from-misinformation-and-disinformation"/>
              </a:rPr>
              <a:t>Världshälsoorganisationen </a:t>
            </a:r>
            <a:r>
              <a:rPr lang="en-US" sz="3200" b="1" spc="80">
                <a:solidFill>
                  <a:srgbClr val="241E4A"/>
                </a:solidFill>
                <a:latin typeface="Saira ExtraCondensed Bold"/>
                <a:ea typeface="Saira ExtraCondensed Bold"/>
                <a:cs typeface="Saira ExtraCondensed Bold"/>
                <a:sym typeface="Saira ExtraCondensed Bold"/>
              </a:rPr>
              <a:t>(WHO) och Förenta nationerna (FN) om en annan typ av pandemi: en infodemi. </a:t>
            </a:r>
          </a:p>
          <a:p>
            <a:pPr algn="l">
              <a:lnSpc>
                <a:spcPts val="4480"/>
              </a:lnSpc>
            </a:pPr>
            <a:endParaRPr lang="en-US" sz="3200" b="1" spc="80">
              <a:solidFill>
                <a:srgbClr val="241E4A"/>
              </a:solidFill>
              <a:latin typeface="Saira ExtraCondensed Bold"/>
              <a:ea typeface="Saira ExtraCondensed Bold"/>
              <a:cs typeface="Saira ExtraCondensed Bold"/>
              <a:sym typeface="Saira ExtraCondensed Bold"/>
            </a:endParaRPr>
          </a:p>
          <a:p>
            <a:pPr algn="l">
              <a:lnSpc>
                <a:spcPts val="4480"/>
              </a:lnSpc>
            </a:pPr>
            <a:r>
              <a:rPr lang="en-US" sz="3200" b="1" spc="80">
                <a:solidFill>
                  <a:srgbClr val="241E4A"/>
                </a:solidFill>
                <a:latin typeface="Saira ExtraCondensed Bold"/>
                <a:ea typeface="Saira ExtraCondensed Bold"/>
                <a:cs typeface="Saira ExtraCondensed Bold"/>
                <a:sym typeface="Saira ExtraCondensed Bold"/>
              </a:rPr>
              <a:t>En infodemi är när mycket felaktig information, både sådan som har spridits med flit och inte, sprids.</a:t>
            </a:r>
          </a:p>
          <a:p>
            <a:pPr algn="l">
              <a:lnSpc>
                <a:spcPts val="4480"/>
              </a:lnSpc>
            </a:pPr>
            <a:endParaRPr lang="en-US" sz="3200" b="1" spc="80">
              <a:solidFill>
                <a:srgbClr val="241E4A"/>
              </a:solidFill>
              <a:latin typeface="Saira ExtraCondensed Bold"/>
              <a:ea typeface="Saira ExtraCondensed Bold"/>
              <a:cs typeface="Saira ExtraCondensed Bold"/>
              <a:sym typeface="Saira ExtraCondensed Bold"/>
            </a:endParaRPr>
          </a:p>
          <a:p>
            <a:pPr algn="l">
              <a:lnSpc>
                <a:spcPts val="4480"/>
              </a:lnSpc>
            </a:pPr>
            <a:r>
              <a:rPr lang="en-US" sz="3200" b="1" spc="80">
                <a:solidFill>
                  <a:srgbClr val="241E4A"/>
                </a:solidFill>
                <a:latin typeface="Saira ExtraCondensed Bold"/>
                <a:ea typeface="Saira ExtraCondensed Bold"/>
                <a:cs typeface="Saira ExtraCondensed Bold"/>
                <a:sym typeface="Saira ExtraCondensed Bold"/>
              </a:rPr>
              <a:t>Under covid-19-pandemin varnade WHO för att felaktig information, bl.a. om hur viruset smittar och hur farligt det är, spred sig på nätet och sociala medier. WHO varnade också för att spridningen av felaktig information kan påverka till vilken grad människor följer råd och rekommendationer för att hålla sig friska, t.ex. att hålla avstånd och att stanna hemma vid sjukdomssymptom.</a:t>
            </a:r>
          </a:p>
          <a:p>
            <a:pPr marL="0" lvl="0" indent="0" algn="l">
              <a:lnSpc>
                <a:spcPts val="4480"/>
              </a:lnSpc>
              <a:spcBef>
                <a:spcPct val="0"/>
              </a:spcBef>
            </a:pPr>
            <a:endParaRPr lang="en-US" sz="3200" b="1" spc="80">
              <a:solidFill>
                <a:srgbClr val="241E4A"/>
              </a:solidFill>
              <a:latin typeface="Saira ExtraCondensed Bold"/>
              <a:ea typeface="Saira ExtraCondensed Bold"/>
              <a:cs typeface="Saira ExtraCondensed Bold"/>
              <a:sym typeface="Saira ExtraCondensed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Freeform 2"/>
          <p:cNvSpPr/>
          <p:nvPr/>
        </p:nvSpPr>
        <p:spPr>
          <a:xfrm>
            <a:off x="7611305" y="2667707"/>
            <a:ext cx="9779209" cy="4192836"/>
          </a:xfrm>
          <a:custGeom>
            <a:avLst/>
            <a:gdLst/>
            <a:ahLst/>
            <a:cxnLst/>
            <a:rect l="l" t="t" r="r" b="b"/>
            <a:pathLst>
              <a:path w="9779209" h="4192836">
                <a:moveTo>
                  <a:pt x="0" y="0"/>
                </a:moveTo>
                <a:lnTo>
                  <a:pt x="9779209" y="0"/>
                </a:lnTo>
                <a:lnTo>
                  <a:pt x="9779209" y="4192836"/>
                </a:lnTo>
                <a:lnTo>
                  <a:pt x="0" y="4192836"/>
                </a:lnTo>
                <a:lnTo>
                  <a:pt x="0" y="0"/>
                </a:lnTo>
                <a:close/>
              </a:path>
            </a:pathLst>
          </a:custGeom>
          <a:blipFill>
            <a:blip r:embed="rId2"/>
            <a:stretch>
              <a:fillRect/>
            </a:stretch>
          </a:blipFill>
        </p:spPr>
        <p:txBody>
          <a:bodyPr/>
          <a:lstStyle/>
          <a:p>
            <a:endParaRPr lang="sv-SE"/>
          </a:p>
        </p:txBody>
      </p:sp>
      <p:sp>
        <p:nvSpPr>
          <p:cNvPr id="3" name="Freeform 3"/>
          <p:cNvSpPr/>
          <p:nvPr/>
        </p:nvSpPr>
        <p:spPr>
          <a:xfrm>
            <a:off x="7611305" y="7042559"/>
            <a:ext cx="9779209" cy="1906946"/>
          </a:xfrm>
          <a:custGeom>
            <a:avLst/>
            <a:gdLst/>
            <a:ahLst/>
            <a:cxnLst/>
            <a:rect l="l" t="t" r="r" b="b"/>
            <a:pathLst>
              <a:path w="9779209" h="1906946">
                <a:moveTo>
                  <a:pt x="0" y="0"/>
                </a:moveTo>
                <a:lnTo>
                  <a:pt x="9779209" y="0"/>
                </a:lnTo>
                <a:lnTo>
                  <a:pt x="9779209" y="1906946"/>
                </a:lnTo>
                <a:lnTo>
                  <a:pt x="0" y="1906946"/>
                </a:lnTo>
                <a:lnTo>
                  <a:pt x="0" y="0"/>
                </a:lnTo>
                <a:close/>
              </a:path>
            </a:pathLst>
          </a:custGeom>
          <a:blipFill>
            <a:blip r:embed="rId3"/>
            <a:stretch>
              <a:fillRect/>
            </a:stretch>
          </a:blipFill>
        </p:spPr>
        <p:txBody>
          <a:bodyPr/>
          <a:lstStyle/>
          <a:p>
            <a:endParaRPr lang="sv-SE"/>
          </a:p>
        </p:txBody>
      </p:sp>
      <p:sp>
        <p:nvSpPr>
          <p:cNvPr id="4" name="TextBox 4"/>
          <p:cNvSpPr txBox="1"/>
          <p:nvPr/>
        </p:nvSpPr>
        <p:spPr>
          <a:xfrm>
            <a:off x="1028700" y="1171575"/>
            <a:ext cx="162306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INFORMATION</a:t>
            </a:r>
          </a:p>
        </p:txBody>
      </p:sp>
      <p:sp>
        <p:nvSpPr>
          <p:cNvPr id="5" name="TextBox 5"/>
          <p:cNvSpPr txBox="1"/>
          <p:nvPr/>
        </p:nvSpPr>
        <p:spPr>
          <a:xfrm>
            <a:off x="1028700" y="2620082"/>
            <a:ext cx="6259712" cy="6710045"/>
          </a:xfrm>
          <a:prstGeom prst="rect">
            <a:avLst/>
          </a:prstGeom>
        </p:spPr>
        <p:txBody>
          <a:bodyPr lIns="0" tIns="0" rIns="0" bIns="0" rtlCol="0" anchor="t">
            <a:spAutoFit/>
          </a:bodyPr>
          <a:lstStyle/>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SVT rapporterade om hur sociala medieplattformar som Facebook och YouTube försökte motverka spridningen av hälsoskadlig, felaktig information på sina plattformar, bl.a. genom innehållsgranskning.</a:t>
            </a:r>
          </a:p>
          <a:p>
            <a:pPr algn="l">
              <a:lnSpc>
                <a:spcPts val="4480"/>
              </a:lnSpc>
            </a:pPr>
            <a:endParaRPr lang="en-US" sz="3200" b="1" spc="80">
              <a:solidFill>
                <a:srgbClr val="241E4A"/>
              </a:solidFill>
              <a:latin typeface="Saira ExtraCondensed Semi-Bold"/>
              <a:ea typeface="Saira ExtraCondensed Semi-Bold"/>
              <a:cs typeface="Saira ExtraCondensed Semi-Bold"/>
              <a:sym typeface="Saira ExtraCondensed Semi-Bold"/>
            </a:endParaRPr>
          </a:p>
          <a:p>
            <a:pPr marL="0" lvl="0" indent="0" algn="l">
              <a:lnSpc>
                <a:spcPts val="4480"/>
              </a:lnSpc>
              <a:spcBef>
                <a:spcPct val="0"/>
              </a:spcBef>
            </a:pPr>
            <a:r>
              <a:rPr lang="en-US" sz="3200" b="1" spc="80">
                <a:solidFill>
                  <a:srgbClr val="241E4A"/>
                </a:solidFill>
                <a:latin typeface="Saira ExtraCondensed Semi-Bold"/>
                <a:ea typeface="Saira ExtraCondensed Semi-Bold"/>
                <a:cs typeface="Saira ExtraCondensed Semi-Bold"/>
                <a:sym typeface="Saira ExtraCondensed Semi-Bold"/>
              </a:rPr>
              <a:t>En representant för Google och YouTube berättade att de använder sig av en kombination av mänsklig granskning och artificiell intelligens (AI) för att avgöra vilket innehåll som ska tas bort, men att det är svårt.</a:t>
            </a:r>
          </a:p>
        </p:txBody>
      </p:sp>
      <p:sp>
        <p:nvSpPr>
          <p:cNvPr id="6" name="TextBox 6"/>
          <p:cNvSpPr txBox="1"/>
          <p:nvPr/>
        </p:nvSpPr>
        <p:spPr>
          <a:xfrm>
            <a:off x="12179300" y="9082855"/>
            <a:ext cx="5211215" cy="306705"/>
          </a:xfrm>
          <a:prstGeom prst="rect">
            <a:avLst/>
          </a:prstGeom>
        </p:spPr>
        <p:txBody>
          <a:bodyPr lIns="0" tIns="0" rIns="0" bIns="0" rtlCol="0" anchor="t">
            <a:spAutoFit/>
          </a:bodyPr>
          <a:lstStyle/>
          <a:p>
            <a:pPr algn="r">
              <a:lnSpc>
                <a:spcPts val="2520"/>
              </a:lnSpc>
            </a:pPr>
            <a:r>
              <a:rPr lang="en-US" sz="1800" u="sng">
                <a:solidFill>
                  <a:srgbClr val="241E4A"/>
                </a:solidFill>
                <a:latin typeface="Proxima Nova 1"/>
                <a:ea typeface="Proxima Nova 1"/>
                <a:cs typeface="Proxima Nova 1"/>
                <a:sym typeface="Proxima Nova 1"/>
                <a:hlinkClick r:id="rId4" tooltip="https://www.svt.se/nyheter/inrikes/corona-bluffarna-i-sociala-medier-utmaning-att-ta-bort"/>
              </a:rPr>
              <a:t>Bilder: SVT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2343511"/>
            <a:ext cx="15070409" cy="4899025"/>
          </a:xfrm>
          <a:prstGeom prst="rect">
            <a:avLst/>
          </a:prstGeom>
        </p:spPr>
        <p:txBody>
          <a:bodyPr lIns="0" tIns="0" rIns="0" bIns="0" rtlCol="0" anchor="t">
            <a:spAutoFit/>
          </a:bodyPr>
          <a:lstStyle/>
          <a:p>
            <a:pPr algn="l">
              <a:lnSpc>
                <a:spcPts val="5599"/>
              </a:lnSpc>
            </a:pPr>
            <a:r>
              <a:rPr lang="en-US" sz="3999" b="1" spc="99">
                <a:solidFill>
                  <a:srgbClr val="241E4A"/>
                </a:solidFill>
                <a:latin typeface="Saira ExtraCondensed Bold"/>
                <a:ea typeface="Saira ExtraCondensed Bold"/>
                <a:cs typeface="Saira ExtraCondensed Bold"/>
                <a:sym typeface="Saira ExtraCondensed Bold"/>
              </a:rPr>
              <a:t>Diskutera följande frågor i mindre grupper.</a:t>
            </a:r>
          </a:p>
          <a:p>
            <a:pPr algn="l">
              <a:lnSpc>
                <a:spcPts val="5599"/>
              </a:lnSpc>
            </a:pPr>
            <a:endParaRPr lang="en-US" sz="3999" b="1" spc="99">
              <a:solidFill>
                <a:srgbClr val="241E4A"/>
              </a:solidFill>
              <a:latin typeface="Saira ExtraCondensed Bold"/>
              <a:ea typeface="Saira ExtraCondensed Bold"/>
              <a:cs typeface="Saira ExtraCondensed Bold"/>
              <a:sym typeface="Saira ExtraCondensed Bold"/>
            </a:endParaRP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På vilka sätt hänger nätet och demokratin ihop i exemplet med covid-19, infodemin och sociala medieplattformars innehållsgranskning?</a:t>
            </a: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Vilken roll spelade sociala medieföretag i att förhindra spridningen av felaktig, skadlig information, när de tog ner innehåll från sina plattformar?</a:t>
            </a: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Vilka risker tror du finns när man ska avgöra vilket innehåll som ska tas bort?</a:t>
            </a:r>
          </a:p>
        </p:txBody>
      </p:sp>
      <p:sp>
        <p:nvSpPr>
          <p:cNvPr id="3" name="TextBox 3"/>
          <p:cNvSpPr txBox="1"/>
          <p:nvPr/>
        </p:nvSpPr>
        <p:spPr>
          <a:xfrm>
            <a:off x="1028700" y="1171575"/>
            <a:ext cx="149034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2343511"/>
            <a:ext cx="15070409" cy="5603875"/>
          </a:xfrm>
          <a:prstGeom prst="rect">
            <a:avLst/>
          </a:prstGeom>
        </p:spPr>
        <p:txBody>
          <a:bodyPr lIns="0" tIns="0" rIns="0" bIns="0" rtlCol="0" anchor="t">
            <a:spAutoFit/>
          </a:bodyPr>
          <a:lstStyle/>
          <a:p>
            <a:pPr algn="l">
              <a:lnSpc>
                <a:spcPts val="5599"/>
              </a:lnSpc>
            </a:pPr>
            <a:r>
              <a:rPr lang="en-US" sz="3999" b="1" spc="99">
                <a:solidFill>
                  <a:srgbClr val="241E4A"/>
                </a:solidFill>
                <a:latin typeface="Saira ExtraCondensed Bold"/>
                <a:ea typeface="Saira ExtraCondensed Bold"/>
                <a:cs typeface="Saira ExtraCondensed Bold"/>
                <a:sym typeface="Saira ExtraCondensed Bold"/>
              </a:rPr>
              <a:t>Diskutera följande frågor i helklass.</a:t>
            </a:r>
          </a:p>
          <a:p>
            <a:pPr algn="l">
              <a:lnSpc>
                <a:spcPts val="5599"/>
              </a:lnSpc>
            </a:pPr>
            <a:endParaRPr lang="en-US" sz="3999" b="1" spc="99">
              <a:solidFill>
                <a:srgbClr val="241E4A"/>
              </a:solidFill>
              <a:latin typeface="Saira ExtraCondensed Bold"/>
              <a:ea typeface="Saira ExtraCondensed Bold"/>
              <a:cs typeface="Saira ExtraCondensed Bold"/>
              <a:sym typeface="Saira ExtraCondensed Bold"/>
            </a:endParaRP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Vilka olika samband mellan nätet och demokratin har ni diskuterat under lektionens gång?</a:t>
            </a: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Vilka olika roller har olika personer, yrkesgrupper, organisationer och företag spelat i de exempel ni har diskuterat?</a:t>
            </a: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Kan ni komma på fler exempel när nätet kan sägas ha använts för att antingen stärka eller motverka demokratin?</a:t>
            </a:r>
          </a:p>
        </p:txBody>
      </p:sp>
      <p:sp>
        <p:nvSpPr>
          <p:cNvPr id="3" name="TextBox 3"/>
          <p:cNvSpPr txBox="1"/>
          <p:nvPr/>
        </p:nvSpPr>
        <p:spPr>
          <a:xfrm>
            <a:off x="1028700" y="1171575"/>
            <a:ext cx="149034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AVSLUTANDE DISKUSSION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2353036"/>
            <a:ext cx="16230600" cy="7184390"/>
          </a:xfrm>
          <a:prstGeom prst="rect">
            <a:avLst/>
          </a:prstGeom>
        </p:spPr>
        <p:txBody>
          <a:bodyPr lIns="0" tIns="0" rIns="0" bIns="0" rtlCol="0" anchor="t">
            <a:spAutoFit/>
          </a:bodyPr>
          <a:lstStyle/>
          <a:p>
            <a:pPr algn="l">
              <a:lnSpc>
                <a:spcPts val="4060"/>
              </a:lnSpc>
            </a:pPr>
            <a:r>
              <a:rPr lang="en-US" sz="2900" b="1" spc="72">
                <a:solidFill>
                  <a:srgbClr val="241E4A"/>
                </a:solidFill>
                <a:latin typeface="Saira ExtraCondensed Bold"/>
                <a:ea typeface="Saira ExtraCondensed Bold"/>
                <a:cs typeface="Saira ExtraCondensed Bold"/>
                <a:sym typeface="Saira ExtraCondensed Bold"/>
              </a:rPr>
              <a:t>Digital Services Act är en lag som reglerar alla digitala plattformar. På svenska heter den Förordningen för digitala tjänster. Förordningen ska se till så att:</a:t>
            </a:r>
          </a:p>
          <a:p>
            <a:pPr algn="l">
              <a:lnSpc>
                <a:spcPts val="4060"/>
              </a:lnSpc>
            </a:pPr>
            <a:endParaRPr lang="en-US" sz="2900" b="1" spc="72">
              <a:solidFill>
                <a:srgbClr val="241E4A"/>
              </a:solidFill>
              <a:latin typeface="Saira ExtraCondensed Bold"/>
              <a:ea typeface="Saira ExtraCondensed Bold"/>
              <a:cs typeface="Saira ExtraCondensed Bold"/>
              <a:sym typeface="Saira ExtraCondensed Bold"/>
            </a:endParaRPr>
          </a:p>
          <a:p>
            <a:pPr marL="626112" lvl="1" indent="-313056" algn="l">
              <a:lnSpc>
                <a:spcPts val="4060"/>
              </a:lnSpc>
              <a:buFont typeface="Arial"/>
              <a:buChar char="•"/>
            </a:pPr>
            <a:r>
              <a:rPr lang="en-US" sz="2900" b="1" spc="72">
                <a:solidFill>
                  <a:srgbClr val="241E4A"/>
                </a:solidFill>
                <a:latin typeface="Saira ExtraCondensed Bold"/>
                <a:ea typeface="Saira ExtraCondensed Bold"/>
                <a:cs typeface="Saira ExtraCondensed Bold"/>
                <a:sym typeface="Saira ExtraCondensed Bold"/>
              </a:rPr>
              <a:t>den digitala tekniken och onlineplattformarna iakttar allas rättigheter,</a:t>
            </a:r>
          </a:p>
          <a:p>
            <a:pPr marL="626112" lvl="1" indent="-313056" algn="l">
              <a:lnSpc>
                <a:spcPts val="4060"/>
              </a:lnSpc>
              <a:buFont typeface="Arial"/>
              <a:buChar char="•"/>
            </a:pPr>
            <a:r>
              <a:rPr lang="en-US" sz="2900" b="1" spc="72">
                <a:solidFill>
                  <a:srgbClr val="241E4A"/>
                </a:solidFill>
                <a:latin typeface="Saira ExtraCondensed Bold"/>
                <a:ea typeface="Saira ExtraCondensed Bold"/>
                <a:cs typeface="Saira ExtraCondensed Bold"/>
                <a:sym typeface="Saira ExtraCondensed Bold"/>
              </a:rPr>
              <a:t>vi kan lita på de digitala tjänster som vi använder,</a:t>
            </a:r>
          </a:p>
          <a:p>
            <a:pPr marL="626112" lvl="1" indent="-313056" algn="l">
              <a:lnSpc>
                <a:spcPts val="4060"/>
              </a:lnSpc>
              <a:buFont typeface="Arial"/>
              <a:buChar char="•"/>
            </a:pPr>
            <a:r>
              <a:rPr lang="en-US" sz="2900" b="1" spc="72">
                <a:solidFill>
                  <a:srgbClr val="241E4A"/>
                </a:solidFill>
                <a:latin typeface="Saira ExtraCondensed Bold"/>
                <a:ea typeface="Saira ExtraCondensed Bold"/>
                <a:cs typeface="Saira ExtraCondensed Bold"/>
                <a:sym typeface="Saira ExtraCondensed Bold"/>
              </a:rPr>
              <a:t>vi är säkra och skyddade på nätet oavsett vilka tjänster vi använder.</a:t>
            </a:r>
          </a:p>
          <a:p>
            <a:pPr algn="l">
              <a:lnSpc>
                <a:spcPts val="4060"/>
              </a:lnSpc>
            </a:pPr>
            <a:endParaRPr lang="en-US" sz="2900" b="1" spc="72">
              <a:solidFill>
                <a:srgbClr val="241E4A"/>
              </a:solidFill>
              <a:latin typeface="Saira ExtraCondensed Bold"/>
              <a:ea typeface="Saira ExtraCondensed Bold"/>
              <a:cs typeface="Saira ExtraCondensed Bold"/>
              <a:sym typeface="Saira ExtraCondensed Bold"/>
            </a:endParaRPr>
          </a:p>
          <a:p>
            <a:pPr algn="l">
              <a:lnSpc>
                <a:spcPts val="4060"/>
              </a:lnSpc>
            </a:pPr>
            <a:r>
              <a:rPr lang="en-US" sz="2900" b="1" spc="72">
                <a:solidFill>
                  <a:srgbClr val="241E4A"/>
                </a:solidFill>
                <a:latin typeface="Saira ExtraCondensed Bold"/>
                <a:ea typeface="Saira ExtraCondensed Bold"/>
                <a:cs typeface="Saira ExtraCondensed Bold"/>
                <a:sym typeface="Saira ExtraCondensed Bold"/>
              </a:rPr>
              <a:t>Användare, och särskilt barn och ungdomar, bör skyddas från faror och risker på nätet, till exempel trakasserier, falsk information eller olagligt innehåll. </a:t>
            </a:r>
          </a:p>
          <a:p>
            <a:pPr algn="l">
              <a:lnSpc>
                <a:spcPts val="4060"/>
              </a:lnSpc>
            </a:pPr>
            <a:endParaRPr lang="en-US" sz="2900" b="1" spc="72">
              <a:solidFill>
                <a:srgbClr val="241E4A"/>
              </a:solidFill>
              <a:latin typeface="Saira ExtraCondensed Bold"/>
              <a:ea typeface="Saira ExtraCondensed Bold"/>
              <a:cs typeface="Saira ExtraCondensed Bold"/>
              <a:sym typeface="Saira ExtraCondensed Bold"/>
            </a:endParaRPr>
          </a:p>
          <a:p>
            <a:pPr algn="l">
              <a:lnSpc>
                <a:spcPts val="4060"/>
              </a:lnSpc>
            </a:pPr>
            <a:r>
              <a:rPr lang="en-US" sz="2900" b="1" spc="72">
                <a:solidFill>
                  <a:srgbClr val="241E4A"/>
                </a:solidFill>
                <a:latin typeface="Saira ExtraCondensed Bold"/>
                <a:ea typeface="Saira ExtraCondensed Bold"/>
                <a:cs typeface="Saira ExtraCondensed Bold"/>
                <a:sym typeface="Saira ExtraCondensed Bold"/>
              </a:rPr>
              <a:t>Om något man misstänker är olagligt eller olämpligt händer på nätet ska man i första hand vända sig till den plattform det rör och göra en anmälan. Det går också att lämna ett klagomål till Post- och telestyrelsen (PTS) via deras </a:t>
            </a:r>
            <a:r>
              <a:rPr lang="en-US" sz="2900" b="1" u="sng" spc="72">
                <a:solidFill>
                  <a:srgbClr val="241E4A"/>
                </a:solidFill>
                <a:latin typeface="Saira ExtraCondensed Bold"/>
                <a:ea typeface="Saira ExtraCondensed Bold"/>
                <a:cs typeface="Saira ExtraCondensed Bold"/>
                <a:sym typeface="Saira ExtraCondensed Bold"/>
                <a:hlinkClick r:id="rId2" tooltip="https://dsa.pts.se"/>
              </a:rPr>
              <a:t>hemsida</a:t>
            </a:r>
            <a:r>
              <a:rPr lang="en-US" sz="2900" b="1" spc="72">
                <a:solidFill>
                  <a:srgbClr val="241E4A"/>
                </a:solidFill>
                <a:latin typeface="Saira ExtraCondensed Bold"/>
                <a:ea typeface="Saira ExtraCondensed Bold"/>
                <a:cs typeface="Saira ExtraCondensed Bold"/>
                <a:sym typeface="Saira ExtraCondensed Bold"/>
              </a:rPr>
              <a:t>.</a:t>
            </a:r>
          </a:p>
          <a:p>
            <a:pPr algn="l">
              <a:lnSpc>
                <a:spcPts val="4060"/>
              </a:lnSpc>
            </a:pPr>
            <a:endParaRPr lang="en-US" sz="2900" b="1" spc="72">
              <a:solidFill>
                <a:srgbClr val="241E4A"/>
              </a:solidFill>
              <a:latin typeface="Saira ExtraCondensed Bold"/>
              <a:ea typeface="Saira ExtraCondensed Bold"/>
              <a:cs typeface="Saira ExtraCondensed Bold"/>
              <a:sym typeface="Saira ExtraCondensed Bold"/>
            </a:endParaRPr>
          </a:p>
          <a:p>
            <a:pPr algn="l">
              <a:lnSpc>
                <a:spcPts val="4060"/>
              </a:lnSpc>
            </a:pPr>
            <a:r>
              <a:rPr lang="en-US" sz="2900" b="1" spc="72">
                <a:solidFill>
                  <a:srgbClr val="241E4A"/>
                </a:solidFill>
                <a:latin typeface="Saira ExtraCondensed Bold"/>
                <a:ea typeface="Saira ExtraCondensed Bold"/>
                <a:cs typeface="Saira ExtraCondensed Bold"/>
                <a:sym typeface="Saira ExtraCondensed Bold"/>
              </a:rPr>
              <a:t>Läs mer om Digital Services Act på Mediemyndighetens </a:t>
            </a:r>
            <a:r>
              <a:rPr lang="en-US" sz="2900" b="1" u="sng" spc="72">
                <a:solidFill>
                  <a:srgbClr val="241E4A"/>
                </a:solidFill>
                <a:latin typeface="Saira ExtraCondensed Bold"/>
                <a:ea typeface="Saira ExtraCondensed Bold"/>
                <a:cs typeface="Saira ExtraCondensed Bold"/>
                <a:sym typeface="Saira ExtraCondensed Bold"/>
                <a:hlinkClick r:id="rId3" tooltip="https://mediemyndigheten.se/safer-internet-centre/vad-innebar-forordningen-om--digitala-tjanster--digital-services-act/"/>
              </a:rPr>
              <a:t>hemsida</a:t>
            </a:r>
            <a:r>
              <a:rPr lang="en-US" sz="2900" b="1" spc="72">
                <a:solidFill>
                  <a:srgbClr val="241E4A"/>
                </a:solidFill>
                <a:latin typeface="Saira ExtraCondensed Bold"/>
                <a:ea typeface="Saira ExtraCondensed Bold"/>
                <a:cs typeface="Saira ExtraCondensed Bold"/>
                <a:sym typeface="Saira ExtraCondensed Bold"/>
              </a:rPr>
              <a:t>.</a:t>
            </a:r>
          </a:p>
        </p:txBody>
      </p:sp>
      <p:sp>
        <p:nvSpPr>
          <p:cNvPr id="3" name="TextBox 3"/>
          <p:cNvSpPr txBox="1"/>
          <p:nvPr/>
        </p:nvSpPr>
        <p:spPr>
          <a:xfrm>
            <a:off x="1028700" y="1171575"/>
            <a:ext cx="149034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DIGITAL SERVICES ACT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2353036"/>
            <a:ext cx="16230600" cy="5126990"/>
          </a:xfrm>
          <a:prstGeom prst="rect">
            <a:avLst/>
          </a:prstGeom>
        </p:spPr>
        <p:txBody>
          <a:bodyPr lIns="0" tIns="0" rIns="0" bIns="0" rtlCol="0" anchor="t">
            <a:spAutoFit/>
          </a:bodyPr>
          <a:lstStyle/>
          <a:p>
            <a:pPr algn="l">
              <a:lnSpc>
                <a:spcPts val="4060"/>
              </a:lnSpc>
            </a:pPr>
            <a:r>
              <a:rPr lang="en-US" sz="2900" b="1" spc="72">
                <a:solidFill>
                  <a:srgbClr val="241E4A"/>
                </a:solidFill>
                <a:latin typeface="Saira ExtraCondensed Bold"/>
                <a:ea typeface="Saira ExtraCondensed Bold"/>
                <a:cs typeface="Saira ExtraCondensed Bold"/>
                <a:sym typeface="Saira ExtraCondensed Bold"/>
              </a:rPr>
              <a:t>Safer Internet Centre är en gemensam kraftsamling kring barn och ungas trygghet på nätet. I Sverige drivs satsningen av Mediemyndigheten tillsammans med barnrättsorganisationerna Bris och ECPAT. Målet är att öka barns trygghet på nätet genom att ge kunskap och direkt stöd till barn och unga, vårdnadshavare och professionella. En viktig del i projektet är arbetet med barn och ungas delaktighet. </a:t>
            </a:r>
          </a:p>
          <a:p>
            <a:pPr algn="l">
              <a:lnSpc>
                <a:spcPts val="4060"/>
              </a:lnSpc>
            </a:pPr>
            <a:endParaRPr lang="en-US" sz="2900" b="1" spc="72">
              <a:solidFill>
                <a:srgbClr val="241E4A"/>
              </a:solidFill>
              <a:latin typeface="Saira ExtraCondensed Bold"/>
              <a:ea typeface="Saira ExtraCondensed Bold"/>
              <a:cs typeface="Saira ExtraCondensed Bold"/>
              <a:sym typeface="Saira ExtraCondensed Bold"/>
            </a:endParaRPr>
          </a:p>
          <a:p>
            <a:pPr algn="l">
              <a:lnSpc>
                <a:spcPts val="4060"/>
              </a:lnSpc>
            </a:pPr>
            <a:r>
              <a:rPr lang="en-US" sz="2900" b="1" spc="72">
                <a:solidFill>
                  <a:srgbClr val="241E4A"/>
                </a:solidFill>
                <a:latin typeface="Saira ExtraCondensed Bold"/>
                <a:ea typeface="Saira ExtraCondensed Bold"/>
                <a:cs typeface="Saira ExtraCondensed Bold"/>
                <a:sym typeface="Saira ExtraCondensed Bold"/>
              </a:rPr>
              <a:t>Projektet ska även bidra till den europeiska strävan att göra internet till en säker plats för barn och unga (Better Internet for Kids, BIK+ strategin). Safer Internet Centres finns i alla EU-länder samt i Norge, på Island och i Storbritannien. Safer Internet Centre i Sverige delfinansieras av EU-kommissionen.</a:t>
            </a:r>
          </a:p>
          <a:p>
            <a:pPr algn="l">
              <a:lnSpc>
                <a:spcPts val="4060"/>
              </a:lnSpc>
            </a:pPr>
            <a:endParaRPr lang="en-US" sz="2900" b="1" spc="72">
              <a:solidFill>
                <a:srgbClr val="241E4A"/>
              </a:solidFill>
              <a:latin typeface="Saira ExtraCondensed Bold"/>
              <a:ea typeface="Saira ExtraCondensed Bold"/>
              <a:cs typeface="Saira ExtraCondensed Bold"/>
              <a:sym typeface="Saira ExtraCondensed Bold"/>
            </a:endParaRPr>
          </a:p>
          <a:p>
            <a:pPr algn="l">
              <a:lnSpc>
                <a:spcPts val="4060"/>
              </a:lnSpc>
            </a:pPr>
            <a:r>
              <a:rPr lang="en-US" sz="2900" b="1" spc="72">
                <a:solidFill>
                  <a:srgbClr val="241E4A"/>
                </a:solidFill>
                <a:latin typeface="Saira ExtraCondensed Bold"/>
                <a:ea typeface="Saira ExtraCondensed Bold"/>
                <a:cs typeface="Saira ExtraCondensed Bold"/>
                <a:sym typeface="Saira ExtraCondensed Bold"/>
              </a:rPr>
              <a:t>Läs mer om arbetet med Safer Internet Centre på Mediemyndighetens </a:t>
            </a:r>
            <a:r>
              <a:rPr lang="en-US" sz="2900" b="1" u="sng" spc="72">
                <a:solidFill>
                  <a:srgbClr val="241E4A"/>
                </a:solidFill>
                <a:latin typeface="Saira ExtraCondensed Bold"/>
                <a:ea typeface="Saira ExtraCondensed Bold"/>
                <a:cs typeface="Saira ExtraCondensed Bold"/>
                <a:sym typeface="Saira ExtraCondensed Bold"/>
                <a:hlinkClick r:id="rId2" tooltip="https://mediemyndigheten.se/safer-internet-centre/om-safer-internet-centre/"/>
              </a:rPr>
              <a:t>hemsida</a:t>
            </a:r>
            <a:r>
              <a:rPr lang="en-US" sz="2900" b="1" spc="72">
                <a:solidFill>
                  <a:srgbClr val="241E4A"/>
                </a:solidFill>
                <a:latin typeface="Saira ExtraCondensed Bold"/>
                <a:ea typeface="Saira ExtraCondensed Bold"/>
                <a:cs typeface="Saira ExtraCondensed Bold"/>
                <a:sym typeface="Saira ExtraCondensed Bold"/>
              </a:rPr>
              <a:t>.</a:t>
            </a:r>
          </a:p>
        </p:txBody>
      </p:sp>
      <p:sp>
        <p:nvSpPr>
          <p:cNvPr id="3" name="TextBox 3"/>
          <p:cNvSpPr txBox="1"/>
          <p:nvPr/>
        </p:nvSpPr>
        <p:spPr>
          <a:xfrm>
            <a:off x="1028700" y="1171575"/>
            <a:ext cx="149034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SAFER INTERNET CENTRE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2353036"/>
            <a:ext cx="16230600" cy="7341112"/>
          </a:xfrm>
          <a:prstGeom prst="rect">
            <a:avLst/>
          </a:prstGeom>
        </p:spPr>
        <p:txBody>
          <a:bodyPr lIns="0" tIns="0" rIns="0" bIns="0" rtlCol="0" anchor="t">
            <a:spAutoFit/>
          </a:bodyPr>
          <a:lstStyle/>
          <a:p>
            <a:pPr algn="l">
              <a:lnSpc>
                <a:spcPts val="4060"/>
              </a:lnSpc>
            </a:pPr>
            <a:r>
              <a:rPr lang="en-US" sz="2900" b="1" spc="72" dirty="0">
                <a:solidFill>
                  <a:srgbClr val="241E4A"/>
                </a:solidFill>
                <a:latin typeface="Saira ExtraCondensed Bold"/>
                <a:ea typeface="Saira ExtraCondensed Bold"/>
                <a:cs typeface="Saira ExtraCondensed Bold"/>
                <a:sym typeface="Saira ExtraCondensed Bold"/>
              </a:rPr>
              <a:t>Safer Internet Centre </a:t>
            </a:r>
            <a:r>
              <a:rPr lang="en-US" sz="2900" b="1" spc="72" dirty="0" err="1">
                <a:solidFill>
                  <a:srgbClr val="241E4A"/>
                </a:solidFill>
                <a:latin typeface="Saira ExtraCondensed Bold"/>
                <a:ea typeface="Saira ExtraCondensed Bold"/>
                <a:cs typeface="Saira ExtraCondensed Bold"/>
                <a:sym typeface="Saira ExtraCondensed Bold"/>
              </a:rPr>
              <a:t>består</a:t>
            </a:r>
            <a:r>
              <a:rPr lang="en-US" sz="2900" b="1" spc="72" dirty="0">
                <a:solidFill>
                  <a:srgbClr val="241E4A"/>
                </a:solidFill>
                <a:latin typeface="Saira ExtraCondensed Bold"/>
                <a:ea typeface="Saira ExtraCondensed Bold"/>
                <a:cs typeface="Saira ExtraCondensed Bold"/>
                <a:sym typeface="Saira ExtraCondensed Bold"/>
              </a:rPr>
              <a:t> av </a:t>
            </a:r>
            <a:r>
              <a:rPr lang="en-US" sz="2900" b="1" spc="72" dirty="0" err="1">
                <a:solidFill>
                  <a:srgbClr val="241E4A"/>
                </a:solidFill>
                <a:latin typeface="Saira ExtraCondensed Bold"/>
                <a:ea typeface="Saira ExtraCondensed Bold"/>
                <a:cs typeface="Saira ExtraCondensed Bold"/>
                <a:sym typeface="Saira ExtraCondensed Bold"/>
              </a:rPr>
              <a:t>tre</a:t>
            </a:r>
            <a:r>
              <a:rPr lang="en-US" sz="2900" b="1" spc="72" dirty="0">
                <a:solidFill>
                  <a:srgbClr val="241E4A"/>
                </a:solidFill>
                <a:latin typeface="Saira ExtraCondensed Bold"/>
                <a:ea typeface="Saira ExtraCondensed Bold"/>
                <a:cs typeface="Saira ExtraCondensed Bold"/>
                <a:sym typeface="Saira ExtraCondensed Bold"/>
              </a:rPr>
              <a:t> </a:t>
            </a:r>
            <a:r>
              <a:rPr lang="en-US" sz="2900" b="1" spc="72" dirty="0" err="1">
                <a:solidFill>
                  <a:srgbClr val="241E4A"/>
                </a:solidFill>
                <a:latin typeface="Saira ExtraCondensed Bold"/>
                <a:ea typeface="Saira ExtraCondensed Bold"/>
                <a:cs typeface="Saira ExtraCondensed Bold"/>
                <a:sym typeface="Saira ExtraCondensed Bold"/>
              </a:rPr>
              <a:t>delar</a:t>
            </a:r>
            <a:r>
              <a:rPr lang="en-US" sz="2900" b="1" spc="72" dirty="0">
                <a:solidFill>
                  <a:srgbClr val="241E4A"/>
                </a:solidFill>
                <a:latin typeface="Saira ExtraCondensed Bold"/>
                <a:ea typeface="Saira ExtraCondensed Bold"/>
                <a:cs typeface="Saira ExtraCondensed Bold"/>
                <a:sym typeface="Saira ExtraCondensed Bold"/>
              </a:rPr>
              <a:t>;</a:t>
            </a:r>
          </a:p>
          <a:p>
            <a:pPr algn="l">
              <a:lnSpc>
                <a:spcPts val="4060"/>
              </a:lnSpc>
            </a:pPr>
            <a:endParaRPr lang="en-US" sz="2900" b="1" spc="72" dirty="0">
              <a:solidFill>
                <a:srgbClr val="241E4A"/>
              </a:solidFill>
              <a:latin typeface="Saira ExtraCondensed Bold"/>
              <a:ea typeface="Saira ExtraCondensed Bold"/>
              <a:cs typeface="Saira ExtraCondensed Bold"/>
              <a:sym typeface="Saira ExtraCondensed Bold"/>
            </a:endParaRPr>
          </a:p>
          <a:p>
            <a:pPr algn="l">
              <a:lnSpc>
                <a:spcPts val="4060"/>
              </a:lnSpc>
            </a:pPr>
            <a:r>
              <a:rPr lang="en-US" sz="2900" b="1" spc="72" dirty="0" err="1">
                <a:solidFill>
                  <a:srgbClr val="241E4A"/>
                </a:solidFill>
                <a:latin typeface="Saira ExtraCondensed Bold"/>
                <a:ea typeface="Saira ExtraCondensed Bold"/>
                <a:cs typeface="Saira ExtraCondensed Bold"/>
                <a:sym typeface="Saira ExtraCondensed Bold"/>
              </a:rPr>
              <a:t>Ett</a:t>
            </a:r>
            <a:r>
              <a:rPr lang="en-US" sz="2900" b="1" spc="72" dirty="0">
                <a:solidFill>
                  <a:srgbClr val="241E4A"/>
                </a:solidFill>
                <a:latin typeface="Saira ExtraCondensed Bold"/>
                <a:ea typeface="Saira ExtraCondensed Bold"/>
                <a:cs typeface="Saira ExtraCondensed Bold"/>
                <a:sym typeface="Saira ExtraCondensed Bold"/>
              </a:rPr>
              <a:t> </a:t>
            </a:r>
            <a:r>
              <a:rPr lang="en-US" sz="2900" b="1" spc="72" dirty="0" err="1">
                <a:solidFill>
                  <a:srgbClr val="241E4A"/>
                </a:solidFill>
                <a:latin typeface="Saira ExtraCondensed Bold"/>
                <a:ea typeface="Saira ExtraCondensed Bold"/>
                <a:cs typeface="Saira ExtraCondensed Bold"/>
                <a:sym typeface="Saira ExtraCondensed Bold"/>
              </a:rPr>
              <a:t>kunskapscenter</a:t>
            </a:r>
            <a:r>
              <a:rPr lang="en-US" sz="2900" b="1" spc="72" dirty="0">
                <a:solidFill>
                  <a:srgbClr val="241E4A"/>
                </a:solidFill>
                <a:latin typeface="Saira ExtraCondensed Bold"/>
                <a:ea typeface="Saira ExtraCondensed Bold"/>
                <a:cs typeface="Saira ExtraCondensed Bold"/>
                <a:sym typeface="Saira ExtraCondensed Bold"/>
              </a:rPr>
              <a:t>/awareness </a:t>
            </a:r>
            <a:r>
              <a:rPr lang="en-US" sz="2900" b="1" spc="72" dirty="0" err="1">
                <a:solidFill>
                  <a:srgbClr val="241E4A"/>
                </a:solidFill>
                <a:latin typeface="Saira ExtraCondensed Bold"/>
                <a:ea typeface="Saira ExtraCondensed Bold"/>
                <a:cs typeface="Saira ExtraCondensed Bold"/>
                <a:sym typeface="Saira ExtraCondensed Bold"/>
              </a:rPr>
              <a:t>centre</a:t>
            </a:r>
            <a:r>
              <a:rPr lang="en-US" sz="2900" b="1" spc="72" dirty="0">
                <a:solidFill>
                  <a:srgbClr val="241E4A"/>
                </a:solidFill>
                <a:latin typeface="Saira ExtraCondensed Bold"/>
                <a:ea typeface="Saira ExtraCondensed Bold"/>
                <a:cs typeface="Saira ExtraCondensed Bold"/>
                <a:sym typeface="Saira ExtraCondensed Bold"/>
              </a:rPr>
              <a:t> – </a:t>
            </a:r>
            <a:r>
              <a:rPr lang="en-US" sz="2900" b="1" spc="72" dirty="0" err="1">
                <a:solidFill>
                  <a:srgbClr val="241E4A"/>
                </a:solidFill>
                <a:latin typeface="Saira ExtraCondensed Bold"/>
                <a:ea typeface="Saira ExtraCondensed Bold"/>
                <a:cs typeface="Saira ExtraCondensed Bold"/>
                <a:sym typeface="Saira ExtraCondensed Bold"/>
                <a:hlinkClick r:id="rId2"/>
              </a:rPr>
              <a:t>Mediemyndigheten</a:t>
            </a:r>
            <a:endParaRPr lang="en-US" sz="2900" b="1" spc="72" dirty="0">
              <a:solidFill>
                <a:srgbClr val="241E4A"/>
              </a:solidFill>
              <a:latin typeface="Saira ExtraCondensed Bold"/>
              <a:ea typeface="Saira ExtraCondensed Bold"/>
              <a:cs typeface="Saira ExtraCondensed Bold"/>
              <a:sym typeface="Saira ExtraCondensed Bold"/>
            </a:endParaRPr>
          </a:p>
          <a:p>
            <a:pPr algn="l">
              <a:lnSpc>
                <a:spcPts val="4060"/>
              </a:lnSpc>
            </a:pPr>
            <a:r>
              <a:rPr lang="en-US" sz="2900" spc="72" dirty="0" err="1">
                <a:solidFill>
                  <a:srgbClr val="241E4A"/>
                </a:solidFill>
                <a:latin typeface="Saira ExtraCondensed"/>
                <a:ea typeface="Saira ExtraCondensed"/>
                <a:cs typeface="Saira ExtraCondensed"/>
                <a:sym typeface="Saira ExtraCondensed"/>
              </a:rPr>
              <a:t>som</a:t>
            </a:r>
            <a:r>
              <a:rPr lang="en-US" sz="2900" spc="72" dirty="0">
                <a:solidFill>
                  <a:srgbClr val="241E4A"/>
                </a:solidFill>
                <a:latin typeface="Saira ExtraCondensed"/>
                <a:ea typeface="Saira ExtraCondensed"/>
                <a:cs typeface="Saira ExtraCondensed"/>
                <a:sym typeface="Saira ExtraCondensed"/>
              </a:rPr>
              <a:t> tar </a:t>
            </a:r>
            <a:r>
              <a:rPr lang="en-US" sz="2900" spc="72" dirty="0" err="1">
                <a:solidFill>
                  <a:srgbClr val="241E4A"/>
                </a:solidFill>
                <a:latin typeface="Saira ExtraCondensed"/>
                <a:ea typeface="Saira ExtraCondensed"/>
                <a:cs typeface="Saira ExtraCondensed"/>
                <a:sym typeface="Saira ExtraCondensed"/>
              </a:rPr>
              <a:t>fram</a:t>
            </a:r>
            <a:r>
              <a:rPr lang="en-US" sz="2900" spc="72" dirty="0">
                <a:solidFill>
                  <a:srgbClr val="241E4A"/>
                </a:solidFill>
                <a:latin typeface="Saira ExtraCondensed"/>
                <a:ea typeface="Saira ExtraCondensed"/>
                <a:cs typeface="Saira ExtraCondensed"/>
                <a:sym typeface="Saira ExtraCondensed"/>
              </a:rPr>
              <a:t> och </a:t>
            </a:r>
            <a:r>
              <a:rPr lang="en-US" sz="2900" spc="72" dirty="0" err="1">
                <a:solidFill>
                  <a:srgbClr val="241E4A"/>
                </a:solidFill>
                <a:latin typeface="Saira ExtraCondensed"/>
                <a:ea typeface="Saira ExtraCondensed"/>
                <a:cs typeface="Saira ExtraCondensed"/>
                <a:sym typeface="Saira ExtraCondensed"/>
              </a:rPr>
              <a:t>sprider</a:t>
            </a:r>
            <a:r>
              <a:rPr lang="en-US" sz="2900" spc="72" dirty="0">
                <a:solidFill>
                  <a:srgbClr val="241E4A"/>
                </a:solidFill>
                <a:latin typeface="Saira ExtraCondensed"/>
                <a:ea typeface="Saira ExtraCondensed"/>
                <a:cs typeface="Saira ExtraCondensed"/>
                <a:sym typeface="Saira ExtraCondensed"/>
              </a:rPr>
              <a:t> information och </a:t>
            </a:r>
            <a:r>
              <a:rPr lang="en-US" sz="2900" spc="72" dirty="0" err="1">
                <a:solidFill>
                  <a:srgbClr val="241E4A"/>
                </a:solidFill>
                <a:latin typeface="Saira ExtraCondensed"/>
                <a:ea typeface="Saira ExtraCondensed"/>
                <a:cs typeface="Saira ExtraCondensed"/>
                <a:sym typeface="Saira ExtraCondensed"/>
              </a:rPr>
              <a:t>ny</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kunskap</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som</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rör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frågor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kopplade</a:t>
            </a:r>
            <a:r>
              <a:rPr lang="en-US" sz="2900" spc="72" dirty="0">
                <a:solidFill>
                  <a:srgbClr val="241E4A"/>
                </a:solidFill>
                <a:latin typeface="Saira ExtraCondensed"/>
                <a:ea typeface="Saira ExtraCondensed"/>
                <a:cs typeface="Saira ExtraCondensed"/>
                <a:sym typeface="Saira ExtraCondensed"/>
              </a:rPr>
              <a:t> till barns och </a:t>
            </a:r>
            <a:r>
              <a:rPr lang="en-US" sz="2900" spc="72" dirty="0" err="1">
                <a:solidFill>
                  <a:srgbClr val="241E4A"/>
                </a:solidFill>
                <a:latin typeface="Saira ExtraCondensed"/>
                <a:ea typeface="Saira ExtraCondensed"/>
                <a:cs typeface="Saira ExtraCondensed"/>
                <a:sym typeface="Saira ExtraCondensed"/>
              </a:rPr>
              <a:t>ungas</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trygghet</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på</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nätet</a:t>
            </a:r>
            <a:r>
              <a:rPr lang="en-US" sz="2900" spc="72" dirty="0">
                <a:solidFill>
                  <a:srgbClr val="241E4A"/>
                </a:solidFill>
                <a:latin typeface="Saira ExtraCondensed"/>
                <a:ea typeface="Saira ExtraCondensed"/>
                <a:cs typeface="Saira ExtraCondensed"/>
                <a:sym typeface="Saira ExtraCondensed"/>
              </a:rPr>
              <a:t>.</a:t>
            </a:r>
          </a:p>
          <a:p>
            <a:pPr algn="l">
              <a:lnSpc>
                <a:spcPts val="4060"/>
              </a:lnSpc>
            </a:pPr>
            <a:endParaRPr lang="en-US" sz="2900" spc="72" dirty="0">
              <a:solidFill>
                <a:srgbClr val="241E4A"/>
              </a:solidFill>
              <a:latin typeface="Saira ExtraCondensed"/>
              <a:ea typeface="Saira ExtraCondensed"/>
              <a:cs typeface="Saira ExtraCondensed"/>
              <a:sym typeface="Saira ExtraCondensed"/>
            </a:endParaRPr>
          </a:p>
          <a:p>
            <a:pPr algn="l">
              <a:lnSpc>
                <a:spcPts val="4060"/>
              </a:lnSpc>
            </a:pPr>
            <a:r>
              <a:rPr lang="en-US" sz="2900" b="1" spc="72" dirty="0">
                <a:solidFill>
                  <a:srgbClr val="241E4A"/>
                </a:solidFill>
                <a:latin typeface="Saira ExtraCondensed Bold"/>
                <a:ea typeface="Saira ExtraCondensed Bold"/>
                <a:cs typeface="Saira ExtraCondensed Bold"/>
                <a:sym typeface="Saira ExtraCondensed Bold"/>
              </a:rPr>
              <a:t>En </a:t>
            </a:r>
            <a:r>
              <a:rPr lang="en-US" sz="2900" b="1" spc="72" dirty="0" err="1">
                <a:solidFill>
                  <a:srgbClr val="241E4A"/>
                </a:solidFill>
                <a:latin typeface="Saira ExtraCondensed Bold"/>
                <a:ea typeface="Saira ExtraCondensed Bold"/>
                <a:cs typeface="Saira ExtraCondensed Bold"/>
                <a:sym typeface="Saira ExtraCondensed Bold"/>
              </a:rPr>
              <a:t>stödlinje</a:t>
            </a:r>
            <a:r>
              <a:rPr lang="en-US" sz="2900" b="1" spc="72" dirty="0">
                <a:solidFill>
                  <a:srgbClr val="241E4A"/>
                </a:solidFill>
                <a:latin typeface="Saira ExtraCondensed Bold"/>
                <a:ea typeface="Saira ExtraCondensed Bold"/>
                <a:cs typeface="Saira ExtraCondensed Bold"/>
                <a:sym typeface="Saira ExtraCondensed Bold"/>
              </a:rPr>
              <a:t>/helpline – </a:t>
            </a:r>
            <a:r>
              <a:rPr lang="en-US" sz="2900" b="1" u="sng" spc="72" dirty="0">
                <a:solidFill>
                  <a:srgbClr val="241E4A"/>
                </a:solidFill>
                <a:latin typeface="Saira ExtraCondensed Bold"/>
                <a:ea typeface="Saira ExtraCondensed Bold"/>
                <a:cs typeface="Saira ExtraCondensed Bold"/>
                <a:sym typeface="Saira ExtraCondensed Bold"/>
                <a:hlinkClick r:id="rId3" tooltip="https://www.bris.se"/>
              </a:rPr>
              <a:t>Bris</a:t>
            </a:r>
          </a:p>
          <a:p>
            <a:pPr algn="l">
              <a:lnSpc>
                <a:spcPts val="4060"/>
              </a:lnSpc>
            </a:pPr>
            <a:r>
              <a:rPr lang="en-US" sz="2900" spc="72" dirty="0" err="1">
                <a:solidFill>
                  <a:srgbClr val="241E4A"/>
                </a:solidFill>
                <a:latin typeface="Saira ExtraCondensed"/>
                <a:ea typeface="Saira ExtraCondensed"/>
                <a:cs typeface="Saira ExtraCondensed"/>
                <a:sym typeface="Saira ExtraCondensed"/>
              </a:rPr>
              <a:t>dit</a:t>
            </a:r>
            <a:r>
              <a:rPr lang="en-US" sz="2900" spc="72" dirty="0">
                <a:solidFill>
                  <a:srgbClr val="241E4A"/>
                </a:solidFill>
                <a:latin typeface="Saira ExtraCondensed"/>
                <a:ea typeface="Saira ExtraCondensed"/>
                <a:cs typeface="Saira ExtraCondensed"/>
                <a:sym typeface="Saira ExtraCondensed"/>
              </a:rPr>
              <a:t> barn </a:t>
            </a:r>
            <a:r>
              <a:rPr lang="en-US" sz="2900" spc="72" dirty="0" err="1">
                <a:solidFill>
                  <a:srgbClr val="241E4A"/>
                </a:solidFill>
                <a:latin typeface="Saira ExtraCondensed"/>
                <a:ea typeface="Saira ExtraCondensed"/>
                <a:cs typeface="Saira ExtraCondensed"/>
                <a:sym typeface="Saira ExtraCondensed"/>
              </a:rPr>
              <a:t>kan</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vända</a:t>
            </a:r>
            <a:r>
              <a:rPr lang="en-US" sz="2900" spc="72" dirty="0">
                <a:solidFill>
                  <a:srgbClr val="241E4A"/>
                </a:solidFill>
                <a:latin typeface="Saira ExtraCondensed"/>
                <a:ea typeface="Saira ExtraCondensed"/>
                <a:cs typeface="Saira ExtraCondensed"/>
                <a:sym typeface="Saira ExtraCondensed"/>
              </a:rPr>
              <a:t> sig för </a:t>
            </a:r>
            <a:r>
              <a:rPr lang="en-US" sz="2900" spc="72" dirty="0" err="1">
                <a:solidFill>
                  <a:srgbClr val="241E4A"/>
                </a:solidFill>
                <a:latin typeface="Saira ExtraCondensed"/>
                <a:ea typeface="Saira ExtraCondensed"/>
                <a:cs typeface="Saira ExtraCondensed"/>
                <a:sym typeface="Saira ExtraCondensed"/>
              </a:rPr>
              <a:t>att</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få</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stöd</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kring</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frågor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kopplade</a:t>
            </a:r>
            <a:r>
              <a:rPr lang="en-US" sz="2900" spc="72" dirty="0">
                <a:solidFill>
                  <a:srgbClr val="241E4A"/>
                </a:solidFill>
                <a:latin typeface="Saira ExtraCondensed"/>
                <a:ea typeface="Saira ExtraCondensed"/>
                <a:cs typeface="Saira ExtraCondensed"/>
                <a:sym typeface="Saira ExtraCondensed"/>
              </a:rPr>
              <a:t> till </a:t>
            </a:r>
            <a:r>
              <a:rPr lang="en-US" sz="2900" spc="72" dirty="0" err="1">
                <a:solidFill>
                  <a:srgbClr val="241E4A"/>
                </a:solidFill>
                <a:latin typeface="Saira ExtraCondensed"/>
                <a:ea typeface="Saira ExtraCondensed"/>
                <a:cs typeface="Saira ExtraCondensed"/>
                <a:sym typeface="Saira ExtraCondensed"/>
              </a:rPr>
              <a:t>utsatthet</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på</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nätet</a:t>
            </a:r>
            <a:r>
              <a:rPr lang="en-US" sz="2900" spc="72" dirty="0">
                <a:solidFill>
                  <a:srgbClr val="241E4A"/>
                </a:solidFill>
                <a:latin typeface="Saira ExtraCondensed"/>
                <a:ea typeface="Saira ExtraCondensed"/>
                <a:cs typeface="Saira ExtraCondensed"/>
                <a:sym typeface="Saira ExtraCondensed"/>
              </a:rPr>
              <a:t>. Via </a:t>
            </a:r>
            <a:r>
              <a:rPr lang="en-US" sz="2900" spc="72" dirty="0" err="1">
                <a:solidFill>
                  <a:srgbClr val="241E4A"/>
                </a:solidFill>
                <a:latin typeface="Saira ExtraCondensed"/>
                <a:ea typeface="Saira ExtraCondensed"/>
                <a:cs typeface="Saira ExtraCondensed"/>
                <a:sym typeface="Saira ExtraCondensed"/>
              </a:rPr>
              <a:t>chatt</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mejl</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sms</a:t>
            </a:r>
            <a:r>
              <a:rPr lang="en-US" sz="2900" spc="72" dirty="0">
                <a:solidFill>
                  <a:srgbClr val="241E4A"/>
                </a:solidFill>
                <a:latin typeface="Saira ExtraCondensed"/>
                <a:ea typeface="Saira ExtraCondensed"/>
                <a:cs typeface="Saira ExtraCondensed"/>
                <a:sym typeface="Saira ExtraCondensed"/>
              </a:rPr>
              <a:t> och </a:t>
            </a:r>
            <a:r>
              <a:rPr lang="en-US" sz="2900" spc="72" dirty="0" err="1">
                <a:solidFill>
                  <a:srgbClr val="241E4A"/>
                </a:solidFill>
                <a:latin typeface="Saira ExtraCondensed"/>
                <a:ea typeface="Saira ExtraCondensed"/>
                <a:cs typeface="Saira ExtraCondensed"/>
                <a:sym typeface="Saira ExtraCondensed"/>
              </a:rPr>
              <a:t>telefon</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finns</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stöd</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dygnet</a:t>
            </a:r>
            <a:r>
              <a:rPr lang="en-US" sz="2900" spc="72" dirty="0">
                <a:solidFill>
                  <a:srgbClr val="241E4A"/>
                </a:solidFill>
                <a:latin typeface="Saira ExtraCondensed"/>
                <a:ea typeface="Saira ExtraCondensed"/>
                <a:cs typeface="Saira ExtraCondensed"/>
                <a:sym typeface="Saira ExtraCondensed"/>
              </a:rPr>
              <a:t> runt. EU:s </a:t>
            </a:r>
            <a:r>
              <a:rPr lang="en-US" sz="2900" spc="72" dirty="0" err="1">
                <a:solidFill>
                  <a:srgbClr val="241E4A"/>
                </a:solidFill>
                <a:latin typeface="Saira ExtraCondensed"/>
                <a:ea typeface="Saira ExtraCondensed"/>
                <a:cs typeface="Saira ExtraCondensed"/>
                <a:sym typeface="Saira ExtraCondensed"/>
              </a:rPr>
              <a:t>harmoniserade</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telefonnummer</a:t>
            </a:r>
            <a:r>
              <a:rPr lang="en-US" sz="2900" spc="72" dirty="0">
                <a:solidFill>
                  <a:srgbClr val="241E4A"/>
                </a:solidFill>
                <a:latin typeface="Saira ExtraCondensed"/>
                <a:ea typeface="Saira ExtraCondensed"/>
                <a:cs typeface="Saira ExtraCondensed"/>
                <a:sym typeface="Saira ExtraCondensed"/>
              </a:rPr>
              <a:t> till </a:t>
            </a:r>
            <a:r>
              <a:rPr lang="en-US" sz="2900" spc="72" dirty="0" err="1">
                <a:solidFill>
                  <a:srgbClr val="241E4A"/>
                </a:solidFill>
                <a:latin typeface="Saira ExtraCondensed"/>
                <a:ea typeface="Saira ExtraCondensed"/>
                <a:cs typeface="Saira ExtraCondensed"/>
                <a:sym typeface="Saira ExtraCondensed"/>
              </a:rPr>
              <a:t>stödlinjer</a:t>
            </a:r>
            <a:r>
              <a:rPr lang="en-US" sz="2900" spc="72" dirty="0">
                <a:solidFill>
                  <a:srgbClr val="241E4A"/>
                </a:solidFill>
                <a:latin typeface="Saira ExtraCondensed"/>
                <a:ea typeface="Saira ExtraCondensed"/>
                <a:cs typeface="Saira ExtraCondensed"/>
                <a:sym typeface="Saira ExtraCondensed"/>
              </a:rPr>
              <a:t> för barn, 116 111. </a:t>
            </a:r>
            <a:r>
              <a:rPr lang="en-US" sz="2900" spc="72" dirty="0" err="1">
                <a:solidFill>
                  <a:srgbClr val="241E4A"/>
                </a:solidFill>
                <a:latin typeface="Saira ExtraCondensed"/>
                <a:ea typeface="Saira ExtraCondensed"/>
                <a:cs typeface="Saira ExtraCondensed"/>
                <a:sym typeface="Saira ExtraCondensed"/>
              </a:rPr>
              <a:t>Vuxna</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som</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har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frågor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eller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känner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oro</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kan</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kontakta</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stödlinjen</a:t>
            </a:r>
            <a:r>
              <a:rPr lang="en-US" sz="2900" spc="72" dirty="0">
                <a:solidFill>
                  <a:srgbClr val="241E4A"/>
                </a:solidFill>
                <a:latin typeface="Saira ExtraCondensed"/>
                <a:ea typeface="Saira ExtraCondensed"/>
                <a:cs typeface="Saira ExtraCondensed"/>
                <a:sym typeface="Saira ExtraCondensed"/>
              </a:rPr>
              <a:t> för </a:t>
            </a:r>
            <a:r>
              <a:rPr lang="en-US" sz="2900" spc="72" dirty="0" err="1">
                <a:solidFill>
                  <a:srgbClr val="241E4A"/>
                </a:solidFill>
                <a:latin typeface="Saira ExtraCondensed"/>
                <a:ea typeface="Saira ExtraCondensed"/>
                <a:cs typeface="Saira ExtraCondensed"/>
                <a:sym typeface="Saira ExtraCondensed"/>
              </a:rPr>
              <a:t>vuxna</a:t>
            </a:r>
            <a:r>
              <a:rPr lang="en-US" sz="2900" spc="72" dirty="0">
                <a:solidFill>
                  <a:srgbClr val="241E4A"/>
                </a:solidFill>
                <a:latin typeface="Saira ExtraCondensed"/>
                <a:ea typeface="Saira ExtraCondensed"/>
                <a:cs typeface="Saira ExtraCondensed"/>
                <a:sym typeface="Saira ExtraCondensed"/>
              </a:rPr>
              <a:t> om barn.</a:t>
            </a:r>
          </a:p>
          <a:p>
            <a:pPr algn="l">
              <a:lnSpc>
                <a:spcPts val="4060"/>
              </a:lnSpc>
            </a:pPr>
            <a:endParaRPr lang="en-US" sz="2900" spc="72" dirty="0">
              <a:solidFill>
                <a:srgbClr val="241E4A"/>
              </a:solidFill>
              <a:latin typeface="Saira ExtraCondensed"/>
              <a:ea typeface="Saira ExtraCondensed"/>
              <a:cs typeface="Saira ExtraCondensed"/>
              <a:sym typeface="Saira ExtraCondensed"/>
            </a:endParaRPr>
          </a:p>
          <a:p>
            <a:pPr algn="l">
              <a:lnSpc>
                <a:spcPts val="4060"/>
              </a:lnSpc>
            </a:pPr>
            <a:r>
              <a:rPr lang="en-US" sz="2900" b="1" spc="72" dirty="0">
                <a:solidFill>
                  <a:srgbClr val="241E4A"/>
                </a:solidFill>
                <a:latin typeface="Saira ExtraCondensed Bold"/>
                <a:ea typeface="Saira ExtraCondensed Bold"/>
                <a:cs typeface="Saira ExtraCondensed Bold"/>
                <a:sym typeface="Saira ExtraCondensed Bold"/>
              </a:rPr>
              <a:t>En </a:t>
            </a:r>
            <a:r>
              <a:rPr lang="en-US" sz="2900" b="1" spc="72" dirty="0" err="1">
                <a:solidFill>
                  <a:srgbClr val="241E4A"/>
                </a:solidFill>
                <a:latin typeface="Saira ExtraCondensed Bold"/>
                <a:ea typeface="Saira ExtraCondensed Bold"/>
                <a:cs typeface="Saira ExtraCondensed Bold"/>
                <a:sym typeface="Saira ExtraCondensed Bold"/>
              </a:rPr>
              <a:t>rapporteringsfunktion</a:t>
            </a:r>
            <a:r>
              <a:rPr lang="en-US" sz="2900" b="1" spc="72" dirty="0">
                <a:solidFill>
                  <a:srgbClr val="241E4A"/>
                </a:solidFill>
                <a:latin typeface="Saira ExtraCondensed Bold"/>
                <a:ea typeface="Saira ExtraCondensed Bold"/>
                <a:cs typeface="Saira ExtraCondensed Bold"/>
                <a:sym typeface="Saira ExtraCondensed Bold"/>
              </a:rPr>
              <a:t>/hotline – </a:t>
            </a:r>
            <a:r>
              <a:rPr lang="en-US" sz="2900" b="1" u="sng" spc="72" dirty="0" err="1">
                <a:solidFill>
                  <a:srgbClr val="241E4A"/>
                </a:solidFill>
                <a:latin typeface="Saira ExtraCondensed Bold"/>
                <a:ea typeface="Saira ExtraCondensed Bold"/>
                <a:cs typeface="Saira ExtraCondensed Bold"/>
                <a:sym typeface="Saira ExtraCondensed Bold"/>
                <a:hlinkClick r:id="rId4" tooltip="https://dittecpat.se"/>
              </a:rPr>
              <a:t>Ecpat</a:t>
            </a:r>
            <a:endParaRPr lang="en-US" sz="2900" b="1" u="sng" spc="72" dirty="0">
              <a:solidFill>
                <a:srgbClr val="241E4A"/>
              </a:solidFill>
              <a:latin typeface="Saira ExtraCondensed Bold"/>
              <a:ea typeface="Saira ExtraCondensed Bold"/>
              <a:cs typeface="Saira ExtraCondensed Bold"/>
              <a:sym typeface="Saira ExtraCondensed Bold"/>
              <a:hlinkClick r:id="rId4" tooltip="https://dittecpat.se"/>
            </a:endParaRPr>
          </a:p>
          <a:p>
            <a:pPr algn="l">
              <a:lnSpc>
                <a:spcPts val="4060"/>
              </a:lnSpc>
            </a:pPr>
            <a:r>
              <a:rPr lang="en-US" sz="2900" spc="72" dirty="0" err="1">
                <a:solidFill>
                  <a:srgbClr val="241E4A"/>
                </a:solidFill>
                <a:latin typeface="Saira ExtraCondensed"/>
                <a:ea typeface="Saira ExtraCondensed"/>
                <a:cs typeface="Saira ExtraCondensed"/>
                <a:sym typeface="Saira ExtraCondensed"/>
              </a:rPr>
              <a:t>som</a:t>
            </a:r>
            <a:r>
              <a:rPr lang="en-US" sz="2900" spc="72" dirty="0">
                <a:solidFill>
                  <a:srgbClr val="241E4A"/>
                </a:solidFill>
                <a:latin typeface="Saira ExtraCondensed"/>
                <a:ea typeface="Saira ExtraCondensed"/>
                <a:cs typeface="Saira ExtraCondensed"/>
                <a:sym typeface="Saira ExtraCondensed"/>
              </a:rPr>
              <a:t> tar </a:t>
            </a:r>
            <a:r>
              <a:rPr lang="en-US" sz="2900" spc="72" dirty="0" err="1">
                <a:solidFill>
                  <a:srgbClr val="241E4A"/>
                </a:solidFill>
                <a:latin typeface="Saira ExtraCondensed"/>
                <a:ea typeface="Saira ExtraCondensed"/>
                <a:cs typeface="Saira ExtraCondensed"/>
                <a:sym typeface="Saira ExtraCondensed"/>
              </a:rPr>
              <a:t>emot</a:t>
            </a:r>
            <a:r>
              <a:rPr lang="en-US" sz="2900" spc="72" dirty="0">
                <a:solidFill>
                  <a:srgbClr val="241E4A"/>
                </a:solidFill>
                <a:latin typeface="Saira ExtraCondensed"/>
                <a:ea typeface="Saira ExtraCondensed"/>
                <a:cs typeface="Saira ExtraCondensed"/>
                <a:sym typeface="Saira ExtraCondensed"/>
              </a:rPr>
              <a:t> tips </a:t>
            </a:r>
            <a:r>
              <a:rPr lang="en-US" sz="2900" spc="72" dirty="0" err="1">
                <a:solidFill>
                  <a:srgbClr val="241E4A"/>
                </a:solidFill>
                <a:latin typeface="Saira ExtraCondensed"/>
                <a:ea typeface="Saira ExtraCondensed"/>
                <a:cs typeface="Saira ExtraCondensed"/>
                <a:sym typeface="Saira ExtraCondensed"/>
              </a:rPr>
              <a:t>på</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alla</a:t>
            </a:r>
            <a:r>
              <a:rPr lang="en-US" sz="2900" spc="72" dirty="0">
                <a:solidFill>
                  <a:srgbClr val="241E4A"/>
                </a:solidFill>
                <a:latin typeface="Saira ExtraCondensed"/>
                <a:ea typeface="Saira ExtraCondensed"/>
                <a:cs typeface="Saira ExtraCondensed"/>
                <a:sym typeface="Saira ExtraCondensed"/>
              </a:rPr>
              <a:t> former av </a:t>
            </a:r>
            <a:r>
              <a:rPr lang="en-US" sz="2900" spc="72" dirty="0" err="1">
                <a:solidFill>
                  <a:srgbClr val="241E4A"/>
                </a:solidFill>
                <a:latin typeface="Saira ExtraCondensed"/>
                <a:ea typeface="Saira ExtraCondensed"/>
                <a:cs typeface="Saira ExtraCondensed"/>
                <a:sym typeface="Saira ExtraCondensed"/>
              </a:rPr>
              <a:t>misstänkta</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sexuella</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övergrepp</a:t>
            </a:r>
            <a:r>
              <a:rPr lang="en-US" sz="2900" spc="72" dirty="0">
                <a:solidFill>
                  <a:srgbClr val="241E4A"/>
                </a:solidFill>
                <a:latin typeface="Saira ExtraCondensed"/>
                <a:ea typeface="Saira ExtraCondensed"/>
                <a:cs typeface="Saira ExtraCondensed"/>
                <a:sym typeface="Saira ExtraCondensed"/>
              </a:rPr>
              <a:t> och </a:t>
            </a:r>
            <a:r>
              <a:rPr lang="en-US" sz="2900" spc="72" dirty="0" err="1">
                <a:solidFill>
                  <a:srgbClr val="241E4A"/>
                </a:solidFill>
                <a:latin typeface="Saira ExtraCondensed"/>
                <a:ea typeface="Saira ExtraCondensed"/>
                <a:cs typeface="Saira ExtraCondensed"/>
                <a:sym typeface="Saira ExtraCondensed"/>
              </a:rPr>
              <a:t>exploatering</a:t>
            </a:r>
            <a:r>
              <a:rPr lang="en-US" sz="2900" spc="72" dirty="0">
                <a:solidFill>
                  <a:srgbClr val="241E4A"/>
                </a:solidFill>
                <a:latin typeface="Saira ExtraCondensed"/>
                <a:ea typeface="Saira ExtraCondensed"/>
                <a:cs typeface="Saira ExtraCondensed"/>
                <a:sym typeface="Saira ExtraCondensed"/>
              </a:rPr>
              <a:t> av barn. ECPAT </a:t>
            </a:r>
            <a:r>
              <a:rPr lang="en-US" sz="2900" spc="72" dirty="0" err="1">
                <a:solidFill>
                  <a:srgbClr val="241E4A"/>
                </a:solidFill>
                <a:latin typeface="Saira ExtraCondensed"/>
                <a:ea typeface="Saira ExtraCondensed"/>
                <a:cs typeface="Saira ExtraCondensed"/>
                <a:sym typeface="Saira ExtraCondensed"/>
              </a:rPr>
              <a:t>granskar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tipsen</a:t>
            </a:r>
            <a:r>
              <a:rPr lang="en-US" sz="2900" spc="72" dirty="0">
                <a:solidFill>
                  <a:srgbClr val="241E4A"/>
                </a:solidFill>
                <a:latin typeface="Saira ExtraCondensed"/>
                <a:ea typeface="Saira ExtraCondensed"/>
                <a:cs typeface="Saira ExtraCondensed"/>
                <a:sym typeface="Saira ExtraCondensed"/>
              </a:rPr>
              <a:t> och </a:t>
            </a:r>
            <a:r>
              <a:rPr lang="en-US" sz="2900" spc="72" dirty="0" err="1">
                <a:solidFill>
                  <a:srgbClr val="241E4A"/>
                </a:solidFill>
                <a:latin typeface="Saira ExtraCondensed"/>
                <a:ea typeface="Saira ExtraCondensed"/>
                <a:cs typeface="Saira ExtraCondensed"/>
                <a:sym typeface="Saira ExtraCondensed"/>
              </a:rPr>
              <a:t>skickar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vidare</a:t>
            </a:r>
            <a:r>
              <a:rPr lang="en-US" sz="2900" spc="72" dirty="0">
                <a:solidFill>
                  <a:srgbClr val="241E4A"/>
                </a:solidFill>
                <a:latin typeface="Saira ExtraCondensed"/>
                <a:ea typeface="Saira ExtraCondensed"/>
                <a:cs typeface="Saira ExtraCondensed"/>
                <a:sym typeface="Saira ExtraCondensed"/>
              </a:rPr>
              <a:t> till </a:t>
            </a:r>
            <a:r>
              <a:rPr lang="en-US" sz="2900" spc="72" dirty="0" err="1">
                <a:solidFill>
                  <a:srgbClr val="241E4A"/>
                </a:solidFill>
                <a:latin typeface="Saira ExtraCondensed"/>
                <a:ea typeface="Saira ExtraCondensed"/>
                <a:cs typeface="Saira ExtraCondensed"/>
                <a:sym typeface="Saira ExtraCondensed"/>
              </a:rPr>
              <a:t>polisen</a:t>
            </a:r>
            <a:r>
              <a:rPr lang="en-US" sz="2900" spc="72" dirty="0">
                <a:solidFill>
                  <a:srgbClr val="241E4A"/>
                </a:solidFill>
                <a:latin typeface="Saira ExtraCondensed"/>
                <a:ea typeface="Saira ExtraCondensed"/>
                <a:cs typeface="Saira ExtraCondensed"/>
                <a:sym typeface="Saira ExtraCondensed"/>
              </a:rPr>
              <a:t> och </a:t>
            </a:r>
            <a:r>
              <a:rPr lang="en-US" sz="2900" spc="72" dirty="0" err="1">
                <a:solidFill>
                  <a:srgbClr val="241E4A"/>
                </a:solidFill>
                <a:latin typeface="Saira ExtraCondensed"/>
                <a:ea typeface="Saira ExtraCondensed"/>
                <a:cs typeface="Saira ExtraCondensed"/>
                <a:sym typeface="Saira ExtraCondensed"/>
              </a:rPr>
              <a:t>samarbetspartners</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i</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andra</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länder</a:t>
            </a:r>
            <a:r>
              <a:rPr lang="en-US" sz="2900" spc="72" dirty="0">
                <a:solidFill>
                  <a:srgbClr val="241E4A"/>
                </a:solidFill>
                <a:latin typeface="Saira ExtraCondensed"/>
                <a:ea typeface="Saira ExtraCondensed"/>
                <a:cs typeface="Saira ExtraCondensed"/>
                <a:sym typeface="Saira ExtraCondensed"/>
              </a:rPr>
              <a:t>. Driver </a:t>
            </a:r>
            <a:r>
              <a:rPr lang="en-US" sz="2900" spc="72" dirty="0" err="1">
                <a:solidFill>
                  <a:srgbClr val="241E4A"/>
                </a:solidFill>
                <a:latin typeface="Saira ExtraCondensed"/>
                <a:ea typeface="Saira ExtraCondensed"/>
                <a:cs typeface="Saira ExtraCondensed"/>
                <a:sym typeface="Saira ExtraCondensed"/>
              </a:rPr>
              <a:t>även</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Ditt</a:t>
            </a:r>
            <a:r>
              <a:rPr lang="en-US" sz="2900" spc="72" dirty="0">
                <a:solidFill>
                  <a:srgbClr val="241E4A"/>
                </a:solidFill>
                <a:latin typeface="Saira ExtraCondensed"/>
                <a:ea typeface="Saira ExtraCondensed"/>
                <a:cs typeface="Saira ExtraCondensed"/>
                <a:sym typeface="Saira ExtraCondensed"/>
              </a:rPr>
              <a:t> ECPAT” </a:t>
            </a:r>
            <a:r>
              <a:rPr lang="en-US" sz="2900" spc="72" dirty="0" err="1">
                <a:solidFill>
                  <a:srgbClr val="241E4A"/>
                </a:solidFill>
                <a:latin typeface="Saira ExtraCondensed"/>
                <a:ea typeface="Saira ExtraCondensed"/>
                <a:cs typeface="Saira ExtraCondensed"/>
                <a:sym typeface="Saira ExtraCondensed"/>
              </a:rPr>
              <a:t>där</a:t>
            </a:r>
            <a:r>
              <a:rPr lang="en-US" sz="2900" spc="72" dirty="0">
                <a:solidFill>
                  <a:srgbClr val="241E4A"/>
                </a:solidFill>
                <a:latin typeface="Saira ExtraCondensed"/>
                <a:ea typeface="Saira ExtraCondensed"/>
                <a:cs typeface="Saira ExtraCondensed"/>
                <a:sym typeface="Saira ExtraCondensed"/>
              </a:rPr>
              <a:t> barn och </a:t>
            </a:r>
            <a:r>
              <a:rPr lang="en-US" sz="2900" spc="72" dirty="0" err="1">
                <a:solidFill>
                  <a:srgbClr val="241E4A"/>
                </a:solidFill>
                <a:latin typeface="Saira ExtraCondensed"/>
                <a:ea typeface="Saira ExtraCondensed"/>
                <a:cs typeface="Saira ExtraCondensed"/>
                <a:sym typeface="Saira ExtraCondensed"/>
              </a:rPr>
              <a:t>unga</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får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hjälp</a:t>
            </a:r>
            <a:r>
              <a:rPr lang="en-US" sz="2900" spc="72" dirty="0">
                <a:solidFill>
                  <a:srgbClr val="241E4A"/>
                </a:solidFill>
                <a:latin typeface="Saira ExtraCondensed"/>
                <a:ea typeface="Saira ExtraCondensed"/>
                <a:cs typeface="Saira ExtraCondensed"/>
                <a:sym typeface="Saira ExtraCondensed"/>
              </a:rPr>
              <a:t> med </a:t>
            </a:r>
            <a:r>
              <a:rPr lang="en-US" sz="2900" spc="72" dirty="0" err="1">
                <a:solidFill>
                  <a:srgbClr val="241E4A"/>
                </a:solidFill>
                <a:latin typeface="Saira ExtraCondensed"/>
                <a:ea typeface="Saira ExtraCondensed"/>
                <a:cs typeface="Saira ExtraCondensed"/>
                <a:sym typeface="Saira ExtraCondensed"/>
              </a:rPr>
              <a:t>nedtagning</a:t>
            </a:r>
            <a:r>
              <a:rPr lang="en-US" sz="2900" spc="72" dirty="0">
                <a:solidFill>
                  <a:srgbClr val="241E4A"/>
                </a:solidFill>
                <a:latin typeface="Saira ExtraCondensed"/>
                <a:ea typeface="Saira ExtraCondensed"/>
                <a:cs typeface="Saira ExtraCondensed"/>
                <a:sym typeface="Saira ExtraCondensed"/>
              </a:rPr>
              <a:t> av </a:t>
            </a:r>
            <a:r>
              <a:rPr lang="en-US" sz="2900" spc="72" dirty="0" err="1">
                <a:solidFill>
                  <a:srgbClr val="241E4A"/>
                </a:solidFill>
                <a:latin typeface="Saira ExtraCondensed"/>
                <a:ea typeface="Saira ExtraCondensed"/>
                <a:cs typeface="Saira ExtraCondensed"/>
                <a:sym typeface="Saira ExtraCondensed"/>
              </a:rPr>
              <a:t>bilder</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som</a:t>
            </a:r>
            <a:r>
              <a:rPr lang="en-US" sz="2900" spc="72" dirty="0">
                <a:solidFill>
                  <a:srgbClr val="241E4A"/>
                </a:solidFill>
                <a:latin typeface="Saira ExtraCondensed"/>
                <a:ea typeface="Saira ExtraCondensed"/>
                <a:cs typeface="Saira ExtraCondensed"/>
                <a:sym typeface="Saira ExtraCondensed"/>
              </a:rPr>
              <a:t> </a:t>
            </a:r>
            <a:r>
              <a:rPr lang="en-US" sz="2900" spc="72" dirty="0" err="1">
                <a:solidFill>
                  <a:srgbClr val="241E4A"/>
                </a:solidFill>
                <a:latin typeface="Saira ExtraCondensed"/>
                <a:ea typeface="Saira ExtraCondensed"/>
                <a:cs typeface="Saira ExtraCondensed"/>
                <a:sym typeface="Saira ExtraCondensed"/>
              </a:rPr>
              <a:t>sprids</a:t>
            </a:r>
            <a:r>
              <a:rPr lang="en-US" sz="2900" spc="72" dirty="0">
                <a:solidFill>
                  <a:srgbClr val="241E4A"/>
                </a:solidFill>
                <a:latin typeface="Saira ExtraCondensed"/>
                <a:ea typeface="Saira ExtraCondensed"/>
                <a:cs typeface="Saira ExtraCondensed"/>
                <a:sym typeface="Saira ExtraCondensed"/>
              </a:rPr>
              <a:t>.</a:t>
            </a:r>
          </a:p>
        </p:txBody>
      </p:sp>
      <p:sp>
        <p:nvSpPr>
          <p:cNvPr id="3" name="TextBox 3"/>
          <p:cNvSpPr txBox="1"/>
          <p:nvPr/>
        </p:nvSpPr>
        <p:spPr>
          <a:xfrm>
            <a:off x="1028700" y="1171575"/>
            <a:ext cx="149034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SAFER INTERNET CENTRE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1E4A"/>
        </a:solidFill>
        <a:effectLst/>
      </p:bgPr>
    </p:bg>
    <p:spTree>
      <p:nvGrpSpPr>
        <p:cNvPr id="1" name=""/>
        <p:cNvGrpSpPr/>
        <p:nvPr/>
      </p:nvGrpSpPr>
      <p:grpSpPr>
        <a:xfrm>
          <a:off x="0" y="0"/>
          <a:ext cx="0" cy="0"/>
          <a:chOff x="0" y="0"/>
          <a:chExt cx="0" cy="0"/>
        </a:xfrm>
      </p:grpSpPr>
      <p:sp>
        <p:nvSpPr>
          <p:cNvPr id="2" name="Freeform 2"/>
          <p:cNvSpPr/>
          <p:nvPr/>
        </p:nvSpPr>
        <p:spPr>
          <a:xfrm>
            <a:off x="1996254" y="8453465"/>
            <a:ext cx="1631326" cy="1631326"/>
          </a:xfrm>
          <a:custGeom>
            <a:avLst/>
            <a:gdLst/>
            <a:ahLst/>
            <a:cxnLst/>
            <a:rect l="l" t="t" r="r" b="b"/>
            <a:pathLst>
              <a:path w="1631326" h="1631326">
                <a:moveTo>
                  <a:pt x="0" y="0"/>
                </a:moveTo>
                <a:lnTo>
                  <a:pt x="1631326" y="0"/>
                </a:lnTo>
                <a:lnTo>
                  <a:pt x="1631326" y="1631326"/>
                </a:lnTo>
                <a:lnTo>
                  <a:pt x="0" y="1631326"/>
                </a:lnTo>
                <a:lnTo>
                  <a:pt x="0" y="0"/>
                </a:lnTo>
                <a:close/>
              </a:path>
            </a:pathLst>
          </a:custGeom>
          <a:blipFill>
            <a:blip r:embed="rId2"/>
            <a:stretch>
              <a:fillRect/>
            </a:stretch>
          </a:blipFill>
        </p:spPr>
        <p:txBody>
          <a:bodyPr/>
          <a:lstStyle/>
          <a:p>
            <a:endParaRPr lang="sv-SE"/>
          </a:p>
        </p:txBody>
      </p:sp>
      <p:sp>
        <p:nvSpPr>
          <p:cNvPr id="3" name="Freeform 3"/>
          <p:cNvSpPr/>
          <p:nvPr/>
        </p:nvSpPr>
        <p:spPr>
          <a:xfrm>
            <a:off x="11477777" y="-756106"/>
            <a:ext cx="3437805" cy="3437805"/>
          </a:xfrm>
          <a:custGeom>
            <a:avLst/>
            <a:gdLst/>
            <a:ahLst/>
            <a:cxnLst/>
            <a:rect l="l" t="t" r="r" b="b"/>
            <a:pathLst>
              <a:path w="3437805" h="3437805">
                <a:moveTo>
                  <a:pt x="0" y="0"/>
                </a:moveTo>
                <a:lnTo>
                  <a:pt x="3437805" y="0"/>
                </a:lnTo>
                <a:lnTo>
                  <a:pt x="3437805" y="3437805"/>
                </a:lnTo>
                <a:lnTo>
                  <a:pt x="0" y="3437805"/>
                </a:lnTo>
                <a:lnTo>
                  <a:pt x="0" y="0"/>
                </a:lnTo>
                <a:close/>
              </a:path>
            </a:pathLst>
          </a:custGeom>
          <a:blipFill>
            <a:blip r:embed="rId3"/>
            <a:stretch>
              <a:fillRect/>
            </a:stretch>
          </a:blipFill>
        </p:spPr>
        <p:txBody>
          <a:bodyPr/>
          <a:lstStyle/>
          <a:p>
            <a:endParaRPr lang="sv-SE"/>
          </a:p>
        </p:txBody>
      </p:sp>
      <p:sp>
        <p:nvSpPr>
          <p:cNvPr id="4" name="Freeform 4"/>
          <p:cNvSpPr/>
          <p:nvPr/>
        </p:nvSpPr>
        <p:spPr>
          <a:xfrm>
            <a:off x="14496272" y="2921413"/>
            <a:ext cx="1988031" cy="1988031"/>
          </a:xfrm>
          <a:custGeom>
            <a:avLst/>
            <a:gdLst/>
            <a:ahLst/>
            <a:cxnLst/>
            <a:rect l="l" t="t" r="r" b="b"/>
            <a:pathLst>
              <a:path w="1988031" h="1988031">
                <a:moveTo>
                  <a:pt x="0" y="0"/>
                </a:moveTo>
                <a:lnTo>
                  <a:pt x="1988032" y="0"/>
                </a:lnTo>
                <a:lnTo>
                  <a:pt x="1988032" y="1988031"/>
                </a:lnTo>
                <a:lnTo>
                  <a:pt x="0" y="1988031"/>
                </a:lnTo>
                <a:lnTo>
                  <a:pt x="0" y="0"/>
                </a:lnTo>
                <a:close/>
              </a:path>
            </a:pathLst>
          </a:custGeom>
          <a:blipFill>
            <a:blip r:embed="rId4"/>
            <a:stretch>
              <a:fillRect/>
            </a:stretch>
          </a:blipFill>
        </p:spPr>
        <p:txBody>
          <a:bodyPr/>
          <a:lstStyle/>
          <a:p>
            <a:endParaRPr lang="sv-SE"/>
          </a:p>
        </p:txBody>
      </p:sp>
      <p:sp>
        <p:nvSpPr>
          <p:cNvPr id="5" name="Freeform 5"/>
          <p:cNvSpPr/>
          <p:nvPr/>
        </p:nvSpPr>
        <p:spPr>
          <a:xfrm>
            <a:off x="-121170" y="5721027"/>
            <a:ext cx="1960382" cy="1960382"/>
          </a:xfrm>
          <a:custGeom>
            <a:avLst/>
            <a:gdLst/>
            <a:ahLst/>
            <a:cxnLst/>
            <a:rect l="l" t="t" r="r" b="b"/>
            <a:pathLst>
              <a:path w="1960382" h="1960382">
                <a:moveTo>
                  <a:pt x="0" y="0"/>
                </a:moveTo>
                <a:lnTo>
                  <a:pt x="1960382" y="0"/>
                </a:lnTo>
                <a:lnTo>
                  <a:pt x="1960382" y="1960382"/>
                </a:lnTo>
                <a:lnTo>
                  <a:pt x="0" y="1960382"/>
                </a:lnTo>
                <a:lnTo>
                  <a:pt x="0" y="0"/>
                </a:lnTo>
                <a:close/>
              </a:path>
            </a:pathLst>
          </a:custGeom>
          <a:blipFill>
            <a:blip r:embed="rId5"/>
            <a:stretch>
              <a:fillRect/>
            </a:stretch>
          </a:blipFill>
        </p:spPr>
        <p:txBody>
          <a:bodyPr/>
          <a:lstStyle/>
          <a:p>
            <a:endParaRPr lang="sv-SE"/>
          </a:p>
        </p:txBody>
      </p:sp>
      <p:sp>
        <p:nvSpPr>
          <p:cNvPr id="6" name="Freeform 6"/>
          <p:cNvSpPr/>
          <p:nvPr/>
        </p:nvSpPr>
        <p:spPr>
          <a:xfrm>
            <a:off x="14040115" y="7419448"/>
            <a:ext cx="3006153" cy="3006153"/>
          </a:xfrm>
          <a:custGeom>
            <a:avLst/>
            <a:gdLst/>
            <a:ahLst/>
            <a:cxnLst/>
            <a:rect l="l" t="t" r="r" b="b"/>
            <a:pathLst>
              <a:path w="3006153" h="3006153">
                <a:moveTo>
                  <a:pt x="0" y="0"/>
                </a:moveTo>
                <a:lnTo>
                  <a:pt x="3006153" y="0"/>
                </a:lnTo>
                <a:lnTo>
                  <a:pt x="3006153" y="3006153"/>
                </a:lnTo>
                <a:lnTo>
                  <a:pt x="0" y="3006153"/>
                </a:lnTo>
                <a:lnTo>
                  <a:pt x="0" y="0"/>
                </a:lnTo>
                <a:close/>
              </a:path>
            </a:pathLst>
          </a:custGeom>
          <a:blipFill>
            <a:blip r:embed="rId6"/>
            <a:stretch>
              <a:fillRect/>
            </a:stretch>
          </a:blipFill>
        </p:spPr>
        <p:txBody>
          <a:bodyPr/>
          <a:lstStyle/>
          <a:p>
            <a:endParaRPr lang="sv-SE"/>
          </a:p>
        </p:txBody>
      </p:sp>
      <p:grpSp>
        <p:nvGrpSpPr>
          <p:cNvPr id="7" name="Group 7"/>
          <p:cNvGrpSpPr/>
          <p:nvPr/>
        </p:nvGrpSpPr>
        <p:grpSpPr>
          <a:xfrm>
            <a:off x="2460373" y="1733619"/>
            <a:ext cx="13186226" cy="6819762"/>
            <a:chOff x="0" y="0"/>
            <a:chExt cx="2037520" cy="1053781"/>
          </a:xfrm>
        </p:grpSpPr>
        <p:sp>
          <p:nvSpPr>
            <p:cNvPr id="8" name="Freeform 8"/>
            <p:cNvSpPr/>
            <p:nvPr/>
          </p:nvSpPr>
          <p:spPr>
            <a:xfrm>
              <a:off x="0" y="0"/>
              <a:ext cx="2037520" cy="1053781"/>
            </a:xfrm>
            <a:custGeom>
              <a:avLst/>
              <a:gdLst/>
              <a:ahLst/>
              <a:cxnLst/>
              <a:rect l="l" t="t" r="r" b="b"/>
              <a:pathLst>
                <a:path w="2037520" h="1053781">
                  <a:moveTo>
                    <a:pt x="0" y="0"/>
                  </a:moveTo>
                  <a:lnTo>
                    <a:pt x="2037520" y="0"/>
                  </a:lnTo>
                  <a:lnTo>
                    <a:pt x="2037520" y="1053781"/>
                  </a:lnTo>
                  <a:lnTo>
                    <a:pt x="0" y="1053781"/>
                  </a:lnTo>
                  <a:close/>
                </a:path>
              </a:pathLst>
            </a:custGeom>
            <a:solidFill>
              <a:srgbClr val="F9F9E3">
                <a:alpha val="84706"/>
              </a:srgbClr>
            </a:solidFill>
          </p:spPr>
          <p:txBody>
            <a:bodyPr/>
            <a:lstStyle/>
            <a:p>
              <a:endParaRPr lang="sv-SE"/>
            </a:p>
          </p:txBody>
        </p:sp>
        <p:sp>
          <p:nvSpPr>
            <p:cNvPr id="9" name="TextBox 9"/>
            <p:cNvSpPr txBox="1"/>
            <p:nvPr/>
          </p:nvSpPr>
          <p:spPr>
            <a:xfrm>
              <a:off x="0" y="-38100"/>
              <a:ext cx="2037520" cy="1091881"/>
            </a:xfrm>
            <a:prstGeom prst="rect">
              <a:avLst/>
            </a:prstGeom>
          </p:spPr>
          <p:txBody>
            <a:bodyPr lIns="86588" tIns="86588" rIns="86588" bIns="86588" rtlCol="0" anchor="ctr"/>
            <a:lstStyle/>
            <a:p>
              <a:pPr algn="ctr">
                <a:lnSpc>
                  <a:spcPts val="2659"/>
                </a:lnSpc>
              </a:pPr>
              <a:endParaRPr/>
            </a:p>
          </p:txBody>
        </p:sp>
      </p:grpSp>
      <p:sp>
        <p:nvSpPr>
          <p:cNvPr id="10" name="TextBox 10"/>
          <p:cNvSpPr txBox="1"/>
          <p:nvPr/>
        </p:nvSpPr>
        <p:spPr>
          <a:xfrm>
            <a:off x="2460373" y="2248805"/>
            <a:ext cx="13186226" cy="6047724"/>
          </a:xfrm>
          <a:prstGeom prst="rect">
            <a:avLst/>
          </a:prstGeom>
        </p:spPr>
        <p:txBody>
          <a:bodyPr lIns="0" tIns="0" rIns="0" bIns="0" rtlCol="0" anchor="t">
            <a:spAutoFit/>
          </a:bodyPr>
          <a:lstStyle/>
          <a:p>
            <a:pPr algn="ctr">
              <a:lnSpc>
                <a:spcPts val="12050"/>
              </a:lnSpc>
            </a:pPr>
            <a:endParaRPr/>
          </a:p>
          <a:p>
            <a:pPr algn="ctr">
              <a:lnSpc>
                <a:spcPts val="12050"/>
              </a:lnSpc>
            </a:pPr>
            <a:endParaRPr/>
          </a:p>
          <a:p>
            <a:pPr algn="ctr">
              <a:lnSpc>
                <a:spcPts val="12050"/>
              </a:lnSpc>
            </a:pPr>
            <a:endParaRPr/>
          </a:p>
          <a:p>
            <a:pPr algn="ctr">
              <a:lnSpc>
                <a:spcPts val="12050"/>
              </a:lnSpc>
            </a:pPr>
            <a:r>
              <a:rPr lang="en-US" sz="8607">
                <a:solidFill>
                  <a:srgbClr val="241E4A"/>
                </a:solidFill>
                <a:latin typeface="Proxima Nova 2"/>
                <a:ea typeface="Proxima Nova 2"/>
                <a:cs typeface="Proxima Nova 2"/>
                <a:sym typeface="Proxima Nova 2"/>
              </a:rPr>
              <a:t>ELEVMATERIAL</a:t>
            </a:r>
          </a:p>
        </p:txBody>
      </p:sp>
      <p:sp>
        <p:nvSpPr>
          <p:cNvPr id="11" name="Freeform 11"/>
          <p:cNvSpPr/>
          <p:nvPr/>
        </p:nvSpPr>
        <p:spPr>
          <a:xfrm>
            <a:off x="5127676" y="2021621"/>
            <a:ext cx="7851620" cy="4355979"/>
          </a:xfrm>
          <a:custGeom>
            <a:avLst/>
            <a:gdLst/>
            <a:ahLst/>
            <a:cxnLst/>
            <a:rect l="l" t="t" r="r" b="b"/>
            <a:pathLst>
              <a:path w="7851620" h="4355979">
                <a:moveTo>
                  <a:pt x="0" y="0"/>
                </a:moveTo>
                <a:lnTo>
                  <a:pt x="7851620" y="0"/>
                </a:lnTo>
                <a:lnTo>
                  <a:pt x="7851620" y="4355979"/>
                </a:lnTo>
                <a:lnTo>
                  <a:pt x="0" y="4355979"/>
                </a:lnTo>
                <a:lnTo>
                  <a:pt x="0" y="0"/>
                </a:lnTo>
                <a:close/>
              </a:path>
            </a:pathLst>
          </a:custGeom>
          <a:blipFill>
            <a:blip r:embed="rId7"/>
            <a:stretch>
              <a:fillRect/>
            </a:stretch>
          </a:blipFill>
        </p:spPr>
        <p:txBody>
          <a:bodyPr/>
          <a:lstStyle/>
          <a:p>
            <a:endParaRPr lang="sv-SE"/>
          </a:p>
        </p:txBody>
      </p:sp>
      <p:sp>
        <p:nvSpPr>
          <p:cNvPr id="12" name="Freeform 12"/>
          <p:cNvSpPr/>
          <p:nvPr/>
        </p:nvSpPr>
        <p:spPr>
          <a:xfrm>
            <a:off x="-535755" y="2393361"/>
            <a:ext cx="6511729" cy="2750139"/>
          </a:xfrm>
          <a:custGeom>
            <a:avLst/>
            <a:gdLst/>
            <a:ahLst/>
            <a:cxnLst/>
            <a:rect l="l" t="t" r="r" b="b"/>
            <a:pathLst>
              <a:path w="6511729" h="2750139">
                <a:moveTo>
                  <a:pt x="0" y="0"/>
                </a:moveTo>
                <a:lnTo>
                  <a:pt x="6511728" y="0"/>
                </a:lnTo>
                <a:lnTo>
                  <a:pt x="6511728" y="2750139"/>
                </a:lnTo>
                <a:lnTo>
                  <a:pt x="0" y="2750139"/>
                </a:lnTo>
                <a:lnTo>
                  <a:pt x="0" y="0"/>
                </a:lnTo>
                <a:close/>
              </a:path>
            </a:pathLst>
          </a:custGeom>
          <a:blipFill>
            <a:blip r:embed="rId8"/>
            <a:stretch>
              <a:fillRect b="-136778"/>
            </a:stretch>
          </a:blipFill>
        </p:spPr>
        <p:txBody>
          <a:bodyPr/>
          <a:lstStyle/>
          <a:p>
            <a:endParaRPr lang="sv-SE"/>
          </a:p>
        </p:txBody>
      </p:sp>
      <p:sp>
        <p:nvSpPr>
          <p:cNvPr id="13" name="Freeform 13"/>
          <p:cNvSpPr/>
          <p:nvPr/>
        </p:nvSpPr>
        <p:spPr>
          <a:xfrm rot="-10172395">
            <a:off x="12379643" y="4596747"/>
            <a:ext cx="6511729" cy="2478163"/>
          </a:xfrm>
          <a:custGeom>
            <a:avLst/>
            <a:gdLst/>
            <a:ahLst/>
            <a:cxnLst/>
            <a:rect l="l" t="t" r="r" b="b"/>
            <a:pathLst>
              <a:path w="6511729" h="2478163">
                <a:moveTo>
                  <a:pt x="0" y="0"/>
                </a:moveTo>
                <a:lnTo>
                  <a:pt x="6511728" y="0"/>
                </a:lnTo>
                <a:lnTo>
                  <a:pt x="6511728" y="2478163"/>
                </a:lnTo>
                <a:lnTo>
                  <a:pt x="0" y="2478163"/>
                </a:lnTo>
                <a:lnTo>
                  <a:pt x="0" y="0"/>
                </a:lnTo>
                <a:close/>
              </a:path>
            </a:pathLst>
          </a:custGeom>
          <a:blipFill>
            <a:blip r:embed="rId8"/>
            <a:stretch>
              <a:fillRect b="-162764"/>
            </a:stretch>
          </a:blipFill>
        </p:spPr>
        <p:txBody>
          <a:bodyPr/>
          <a:lstStyle/>
          <a:p>
            <a:endParaRPr lang="sv-SE"/>
          </a:p>
        </p:txBody>
      </p:sp>
      <p:sp>
        <p:nvSpPr>
          <p:cNvPr id="14" name="Freeform 14"/>
          <p:cNvSpPr/>
          <p:nvPr/>
        </p:nvSpPr>
        <p:spPr>
          <a:xfrm rot="-1084546">
            <a:off x="-162989" y="-1686832"/>
            <a:ext cx="2857307" cy="2857307"/>
          </a:xfrm>
          <a:custGeom>
            <a:avLst/>
            <a:gdLst/>
            <a:ahLst/>
            <a:cxnLst/>
            <a:rect l="l" t="t" r="r" b="b"/>
            <a:pathLst>
              <a:path w="2857307" h="2857307">
                <a:moveTo>
                  <a:pt x="0" y="0"/>
                </a:moveTo>
                <a:lnTo>
                  <a:pt x="2857307" y="0"/>
                </a:lnTo>
                <a:lnTo>
                  <a:pt x="2857307" y="2857307"/>
                </a:lnTo>
                <a:lnTo>
                  <a:pt x="0" y="2857307"/>
                </a:lnTo>
                <a:lnTo>
                  <a:pt x="0" y="0"/>
                </a:lnTo>
                <a:close/>
              </a:path>
            </a:pathLst>
          </a:custGeom>
          <a:blipFill>
            <a:blip r:embed="rId9"/>
            <a:stretch>
              <a:fillRect/>
            </a:stretch>
          </a:blipFill>
        </p:spPr>
        <p:txBody>
          <a:bodyPr/>
          <a:lstStyle/>
          <a:p>
            <a:endParaRPr lang="sv-SE"/>
          </a:p>
        </p:txBody>
      </p:sp>
      <p:sp>
        <p:nvSpPr>
          <p:cNvPr id="15" name="Freeform 15"/>
          <p:cNvSpPr/>
          <p:nvPr/>
        </p:nvSpPr>
        <p:spPr>
          <a:xfrm>
            <a:off x="5999488" y="-1646623"/>
            <a:ext cx="2410771" cy="2410771"/>
          </a:xfrm>
          <a:custGeom>
            <a:avLst/>
            <a:gdLst/>
            <a:ahLst/>
            <a:cxnLst/>
            <a:rect l="l" t="t" r="r" b="b"/>
            <a:pathLst>
              <a:path w="2410771" h="2410771">
                <a:moveTo>
                  <a:pt x="0" y="0"/>
                </a:moveTo>
                <a:lnTo>
                  <a:pt x="2410771" y="0"/>
                </a:lnTo>
                <a:lnTo>
                  <a:pt x="2410771" y="2410771"/>
                </a:lnTo>
                <a:lnTo>
                  <a:pt x="0" y="2410771"/>
                </a:lnTo>
                <a:lnTo>
                  <a:pt x="0" y="0"/>
                </a:lnTo>
                <a:close/>
              </a:path>
            </a:pathLst>
          </a:custGeom>
          <a:blipFill>
            <a:blip r:embed="rId10"/>
            <a:stretch>
              <a:fillRect/>
            </a:stretch>
          </a:blipFill>
        </p:spPr>
        <p:txBody>
          <a:bodyPr/>
          <a:lstStyle/>
          <a:p>
            <a:endParaRPr lang="sv-SE"/>
          </a:p>
        </p:txBody>
      </p:sp>
      <p:sp>
        <p:nvSpPr>
          <p:cNvPr id="16" name="Freeform 16"/>
          <p:cNvSpPr/>
          <p:nvPr/>
        </p:nvSpPr>
        <p:spPr>
          <a:xfrm>
            <a:off x="6421923" y="8748003"/>
            <a:ext cx="2673576" cy="2673576"/>
          </a:xfrm>
          <a:custGeom>
            <a:avLst/>
            <a:gdLst/>
            <a:ahLst/>
            <a:cxnLst/>
            <a:rect l="l" t="t" r="r" b="b"/>
            <a:pathLst>
              <a:path w="2673576" h="2673576">
                <a:moveTo>
                  <a:pt x="0" y="0"/>
                </a:moveTo>
                <a:lnTo>
                  <a:pt x="2673576" y="0"/>
                </a:lnTo>
                <a:lnTo>
                  <a:pt x="2673576" y="2673576"/>
                </a:lnTo>
                <a:lnTo>
                  <a:pt x="0" y="2673576"/>
                </a:lnTo>
                <a:lnTo>
                  <a:pt x="0" y="0"/>
                </a:lnTo>
                <a:close/>
              </a:path>
            </a:pathLst>
          </a:custGeom>
          <a:blipFill>
            <a:blip r:embed="rId11"/>
            <a:stretch>
              <a:fillRect/>
            </a:stretch>
          </a:blipFill>
        </p:spPr>
        <p:txBody>
          <a:bodyPr/>
          <a:lstStyle/>
          <a:p>
            <a:endParaRPr lang="sv-SE"/>
          </a:p>
        </p:txBody>
      </p:sp>
      <p:sp>
        <p:nvSpPr>
          <p:cNvPr id="17" name="Freeform 17"/>
          <p:cNvSpPr/>
          <p:nvPr/>
        </p:nvSpPr>
        <p:spPr>
          <a:xfrm>
            <a:off x="3861376" y="-197724"/>
            <a:ext cx="1740966" cy="1740966"/>
          </a:xfrm>
          <a:custGeom>
            <a:avLst/>
            <a:gdLst/>
            <a:ahLst/>
            <a:cxnLst/>
            <a:rect l="l" t="t" r="r" b="b"/>
            <a:pathLst>
              <a:path w="1740966" h="1740966">
                <a:moveTo>
                  <a:pt x="0" y="0"/>
                </a:moveTo>
                <a:lnTo>
                  <a:pt x="1740966" y="0"/>
                </a:lnTo>
                <a:lnTo>
                  <a:pt x="1740966" y="1740966"/>
                </a:lnTo>
                <a:lnTo>
                  <a:pt x="0" y="1740966"/>
                </a:lnTo>
                <a:lnTo>
                  <a:pt x="0" y="0"/>
                </a:lnTo>
                <a:close/>
              </a:path>
            </a:pathLst>
          </a:custGeom>
          <a:blipFill>
            <a:blip r:embed="rId12"/>
            <a:stretch>
              <a:fillRect/>
            </a:stretch>
          </a:blipFill>
        </p:spPr>
        <p:txBody>
          <a:bodyPr/>
          <a:lstStyle/>
          <a:p>
            <a:endParaRPr lang="sv-SE"/>
          </a:p>
        </p:txBody>
      </p:sp>
      <p:sp>
        <p:nvSpPr>
          <p:cNvPr id="18" name="Freeform 18"/>
          <p:cNvSpPr/>
          <p:nvPr/>
        </p:nvSpPr>
        <p:spPr>
          <a:xfrm rot="1400476">
            <a:off x="8641386" y="-374876"/>
            <a:ext cx="1960382" cy="1960382"/>
          </a:xfrm>
          <a:custGeom>
            <a:avLst/>
            <a:gdLst/>
            <a:ahLst/>
            <a:cxnLst/>
            <a:rect l="l" t="t" r="r" b="b"/>
            <a:pathLst>
              <a:path w="1960382" h="1960382">
                <a:moveTo>
                  <a:pt x="0" y="0"/>
                </a:moveTo>
                <a:lnTo>
                  <a:pt x="1960382" y="0"/>
                </a:lnTo>
                <a:lnTo>
                  <a:pt x="1960382" y="1960382"/>
                </a:lnTo>
                <a:lnTo>
                  <a:pt x="0" y="1960382"/>
                </a:lnTo>
                <a:lnTo>
                  <a:pt x="0" y="0"/>
                </a:lnTo>
                <a:close/>
              </a:path>
            </a:pathLst>
          </a:custGeom>
          <a:blipFill>
            <a:blip r:embed="rId13"/>
            <a:stretch>
              <a:fillRect/>
            </a:stretch>
          </a:blipFill>
        </p:spPr>
        <p:txBody>
          <a:bodyPr/>
          <a:lstStyle/>
          <a:p>
            <a:endParaRPr lang="sv-SE"/>
          </a:p>
        </p:txBody>
      </p:sp>
      <p:sp>
        <p:nvSpPr>
          <p:cNvPr id="19" name="Freeform 19"/>
          <p:cNvSpPr/>
          <p:nvPr/>
        </p:nvSpPr>
        <p:spPr>
          <a:xfrm>
            <a:off x="14496272" y="-1729936"/>
            <a:ext cx="2093839" cy="2093839"/>
          </a:xfrm>
          <a:custGeom>
            <a:avLst/>
            <a:gdLst/>
            <a:ahLst/>
            <a:cxnLst/>
            <a:rect l="l" t="t" r="r" b="b"/>
            <a:pathLst>
              <a:path w="2093839" h="2093839">
                <a:moveTo>
                  <a:pt x="0" y="0"/>
                </a:moveTo>
                <a:lnTo>
                  <a:pt x="2093839" y="0"/>
                </a:lnTo>
                <a:lnTo>
                  <a:pt x="2093839" y="2093839"/>
                </a:lnTo>
                <a:lnTo>
                  <a:pt x="0" y="2093839"/>
                </a:lnTo>
                <a:lnTo>
                  <a:pt x="0" y="0"/>
                </a:lnTo>
                <a:close/>
              </a:path>
            </a:pathLst>
          </a:custGeom>
          <a:blipFill>
            <a:blip r:embed="rId14"/>
            <a:stretch>
              <a:fillRect/>
            </a:stretch>
          </a:blipFill>
        </p:spPr>
        <p:txBody>
          <a:bodyPr/>
          <a:lstStyle/>
          <a:p>
            <a:endParaRPr lang="sv-SE"/>
          </a:p>
        </p:txBody>
      </p:sp>
      <p:sp>
        <p:nvSpPr>
          <p:cNvPr id="20" name="Freeform 20"/>
          <p:cNvSpPr/>
          <p:nvPr/>
        </p:nvSpPr>
        <p:spPr>
          <a:xfrm>
            <a:off x="15227435" y="5149158"/>
            <a:ext cx="2205349" cy="2205349"/>
          </a:xfrm>
          <a:custGeom>
            <a:avLst/>
            <a:gdLst/>
            <a:ahLst/>
            <a:cxnLst/>
            <a:rect l="l" t="t" r="r" b="b"/>
            <a:pathLst>
              <a:path w="2205349" h="2205349">
                <a:moveTo>
                  <a:pt x="0" y="0"/>
                </a:moveTo>
                <a:lnTo>
                  <a:pt x="2205349" y="0"/>
                </a:lnTo>
                <a:lnTo>
                  <a:pt x="2205349" y="2205349"/>
                </a:lnTo>
                <a:lnTo>
                  <a:pt x="0" y="2205349"/>
                </a:lnTo>
                <a:lnTo>
                  <a:pt x="0" y="0"/>
                </a:lnTo>
                <a:close/>
              </a:path>
            </a:pathLst>
          </a:custGeom>
          <a:blipFill>
            <a:blip r:embed="rId15"/>
            <a:stretch>
              <a:fillRect/>
            </a:stretch>
          </a:blipFill>
        </p:spPr>
        <p:txBody>
          <a:bodyPr/>
          <a:lstStyle/>
          <a:p>
            <a:endParaRPr lang="sv-SE"/>
          </a:p>
        </p:txBody>
      </p:sp>
      <p:sp>
        <p:nvSpPr>
          <p:cNvPr id="21" name="Freeform 21"/>
          <p:cNvSpPr/>
          <p:nvPr/>
        </p:nvSpPr>
        <p:spPr>
          <a:xfrm>
            <a:off x="-121170" y="2185623"/>
            <a:ext cx="1621889" cy="1621889"/>
          </a:xfrm>
          <a:custGeom>
            <a:avLst/>
            <a:gdLst/>
            <a:ahLst/>
            <a:cxnLst/>
            <a:rect l="l" t="t" r="r" b="b"/>
            <a:pathLst>
              <a:path w="1621889" h="1621889">
                <a:moveTo>
                  <a:pt x="0" y="0"/>
                </a:moveTo>
                <a:lnTo>
                  <a:pt x="1621890" y="0"/>
                </a:lnTo>
                <a:lnTo>
                  <a:pt x="1621890" y="1621889"/>
                </a:lnTo>
                <a:lnTo>
                  <a:pt x="0" y="1621889"/>
                </a:lnTo>
                <a:lnTo>
                  <a:pt x="0" y="0"/>
                </a:lnTo>
                <a:close/>
              </a:path>
            </a:pathLst>
          </a:custGeom>
          <a:blipFill>
            <a:blip r:embed="rId6"/>
            <a:stretch>
              <a:fillRect/>
            </a:stretch>
          </a:blipFill>
        </p:spPr>
        <p:txBody>
          <a:bodyPr/>
          <a:lstStyle/>
          <a:p>
            <a:endParaRPr lang="sv-SE"/>
          </a:p>
        </p:txBody>
      </p:sp>
      <p:sp>
        <p:nvSpPr>
          <p:cNvPr id="22" name="Freeform 22"/>
          <p:cNvSpPr/>
          <p:nvPr/>
        </p:nvSpPr>
        <p:spPr>
          <a:xfrm>
            <a:off x="14958785" y="764148"/>
            <a:ext cx="1631326" cy="1631326"/>
          </a:xfrm>
          <a:custGeom>
            <a:avLst/>
            <a:gdLst/>
            <a:ahLst/>
            <a:cxnLst/>
            <a:rect l="l" t="t" r="r" b="b"/>
            <a:pathLst>
              <a:path w="1631326" h="1631326">
                <a:moveTo>
                  <a:pt x="0" y="0"/>
                </a:moveTo>
                <a:lnTo>
                  <a:pt x="1631326" y="0"/>
                </a:lnTo>
                <a:lnTo>
                  <a:pt x="1631326" y="1631326"/>
                </a:lnTo>
                <a:lnTo>
                  <a:pt x="0" y="1631326"/>
                </a:lnTo>
                <a:lnTo>
                  <a:pt x="0" y="0"/>
                </a:lnTo>
                <a:close/>
              </a:path>
            </a:pathLst>
          </a:custGeom>
          <a:blipFill>
            <a:blip r:embed="rId2"/>
            <a:stretch>
              <a:fillRect/>
            </a:stretch>
          </a:blipFill>
        </p:spPr>
        <p:txBody>
          <a:bodyPr/>
          <a:lstStyle/>
          <a:p>
            <a:endParaRPr lang="sv-SE"/>
          </a:p>
        </p:txBody>
      </p:sp>
      <p:sp>
        <p:nvSpPr>
          <p:cNvPr id="23" name="Freeform 23"/>
          <p:cNvSpPr/>
          <p:nvPr/>
        </p:nvSpPr>
        <p:spPr>
          <a:xfrm>
            <a:off x="11959783" y="9269128"/>
            <a:ext cx="992886" cy="992886"/>
          </a:xfrm>
          <a:custGeom>
            <a:avLst/>
            <a:gdLst/>
            <a:ahLst/>
            <a:cxnLst/>
            <a:rect l="l" t="t" r="r" b="b"/>
            <a:pathLst>
              <a:path w="992886" h="992886">
                <a:moveTo>
                  <a:pt x="0" y="0"/>
                </a:moveTo>
                <a:lnTo>
                  <a:pt x="992886" y="0"/>
                </a:lnTo>
                <a:lnTo>
                  <a:pt x="992886" y="992886"/>
                </a:lnTo>
                <a:lnTo>
                  <a:pt x="0" y="992886"/>
                </a:lnTo>
                <a:lnTo>
                  <a:pt x="0" y="0"/>
                </a:lnTo>
                <a:close/>
              </a:path>
            </a:pathLst>
          </a:custGeom>
          <a:blipFill>
            <a:blip r:embed="rId5"/>
            <a:stretch>
              <a:fillRect/>
            </a:stretch>
          </a:blipFill>
        </p:spPr>
        <p:txBody>
          <a:bodyPr/>
          <a:lstStyle/>
          <a:p>
            <a:endParaRPr lang="sv-SE"/>
          </a:p>
        </p:txBody>
      </p:sp>
      <p:sp>
        <p:nvSpPr>
          <p:cNvPr id="24" name="Freeform 24"/>
          <p:cNvSpPr/>
          <p:nvPr/>
        </p:nvSpPr>
        <p:spPr>
          <a:xfrm>
            <a:off x="113885" y="8748003"/>
            <a:ext cx="1151780" cy="1151780"/>
          </a:xfrm>
          <a:custGeom>
            <a:avLst/>
            <a:gdLst/>
            <a:ahLst/>
            <a:cxnLst/>
            <a:rect l="l" t="t" r="r" b="b"/>
            <a:pathLst>
              <a:path w="1151780" h="1151780">
                <a:moveTo>
                  <a:pt x="0" y="0"/>
                </a:moveTo>
                <a:lnTo>
                  <a:pt x="1151780" y="0"/>
                </a:lnTo>
                <a:lnTo>
                  <a:pt x="1151780" y="1151779"/>
                </a:lnTo>
                <a:lnTo>
                  <a:pt x="0" y="1151779"/>
                </a:lnTo>
                <a:lnTo>
                  <a:pt x="0" y="0"/>
                </a:lnTo>
                <a:close/>
              </a:path>
            </a:pathLst>
          </a:custGeom>
          <a:blipFill>
            <a:blip r:embed="rId3"/>
            <a:stretch>
              <a:fillRect/>
            </a:stretch>
          </a:blipFill>
        </p:spPr>
        <p:txBody>
          <a:bodyPr/>
          <a:lstStyle/>
          <a:p>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2135188" y="1847850"/>
            <a:ext cx="14017625" cy="5562600"/>
          </a:xfrm>
          <a:prstGeom prst="rect">
            <a:avLst/>
          </a:prstGeom>
        </p:spPr>
        <p:txBody>
          <a:bodyPr lIns="0" tIns="0" rIns="0" bIns="0" rtlCol="0" anchor="t">
            <a:spAutoFit/>
          </a:bodyPr>
          <a:lstStyle/>
          <a:p>
            <a:pPr marL="0" lvl="0" indent="0" algn="l">
              <a:lnSpc>
                <a:spcPts val="6299"/>
              </a:lnSpc>
              <a:spcBef>
                <a:spcPct val="0"/>
              </a:spcBef>
            </a:pPr>
            <a:r>
              <a:rPr lang="en-US" sz="4500" b="1" spc="112">
                <a:solidFill>
                  <a:srgbClr val="241E4A"/>
                </a:solidFill>
                <a:latin typeface="Saira ExtraCondensed Semi-Bold"/>
                <a:ea typeface="Saira ExtraCondensed Semi-Bold"/>
                <a:cs typeface="Saira ExtraCondensed Semi-Bold"/>
                <a:sym typeface="Saira ExtraCondensed Semi-Bold"/>
              </a:rPr>
              <a:t>“</a:t>
            </a:r>
            <a:r>
              <a:rPr lang="en-US" sz="4500" b="1" u="none" strike="noStrike" spc="112">
                <a:solidFill>
                  <a:srgbClr val="241E4A"/>
                </a:solidFill>
                <a:latin typeface="Saira ExtraCondensed Semi-Bold"/>
                <a:ea typeface="Saira ExtraCondensed Semi-Bold"/>
                <a:cs typeface="Saira ExtraCondensed Semi-Bold"/>
                <a:sym typeface="Saira ExtraCondensed Semi-Bold"/>
              </a:rPr>
              <a:t>All offentlig makt i Sverige utgår från folket. Så börjar 1974 års regeringsform som sammanfattar Sveriges statsskick. I Sverige röstar vi fram de 349 ledamöter som representerar folket i riksdagen. Det ska sedan företräda svenska folkets samlade vilja och skapa en politik som tar hänsyn till hela landets intresse. Men demokrati handlar inte bara om politiska beslut utan även om grundläggande fri- och rättigheter och skyldigheter som vi tillsammans i Sverige har kommit överens om.”</a:t>
            </a:r>
          </a:p>
        </p:txBody>
      </p:sp>
      <p:sp>
        <p:nvSpPr>
          <p:cNvPr id="3" name="TextBox 3"/>
          <p:cNvSpPr txBox="1"/>
          <p:nvPr/>
        </p:nvSpPr>
        <p:spPr>
          <a:xfrm>
            <a:off x="2135188" y="7825423"/>
            <a:ext cx="14017625" cy="514350"/>
          </a:xfrm>
          <a:prstGeom prst="rect">
            <a:avLst/>
          </a:prstGeom>
        </p:spPr>
        <p:txBody>
          <a:bodyPr lIns="0" tIns="0" rIns="0" bIns="0" rtlCol="0" anchor="t">
            <a:spAutoFit/>
          </a:bodyPr>
          <a:lstStyle/>
          <a:p>
            <a:pPr algn="r">
              <a:lnSpc>
                <a:spcPts val="4200"/>
              </a:lnSpc>
            </a:pPr>
            <a:r>
              <a:rPr lang="en-US" sz="3000" u="sng">
                <a:solidFill>
                  <a:srgbClr val="241E4A"/>
                </a:solidFill>
                <a:latin typeface="Saira ExtraCondensed"/>
                <a:ea typeface="Saira ExtraCondensed"/>
                <a:cs typeface="Saira ExtraCondensed"/>
                <a:sym typeface="Saira ExtraCondensed"/>
                <a:hlinkClick r:id="rId2" tooltip="https://www.riksdagen.se/sv/sa-fungerar-riksdagen/demokrati/varderingar-och-rattigheter/"/>
              </a:rPr>
              <a:t>Om demokrati på Riksdagens hemsida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Freeform 2"/>
          <p:cNvSpPr/>
          <p:nvPr/>
        </p:nvSpPr>
        <p:spPr>
          <a:xfrm>
            <a:off x="11057179" y="2410186"/>
            <a:ext cx="6202121" cy="6336777"/>
          </a:xfrm>
          <a:custGeom>
            <a:avLst/>
            <a:gdLst/>
            <a:ahLst/>
            <a:cxnLst/>
            <a:rect l="l" t="t" r="r" b="b"/>
            <a:pathLst>
              <a:path w="6202121" h="6336777">
                <a:moveTo>
                  <a:pt x="0" y="0"/>
                </a:moveTo>
                <a:lnTo>
                  <a:pt x="6202121" y="0"/>
                </a:lnTo>
                <a:lnTo>
                  <a:pt x="6202121" y="6336777"/>
                </a:lnTo>
                <a:lnTo>
                  <a:pt x="0" y="6336777"/>
                </a:lnTo>
                <a:lnTo>
                  <a:pt x="0" y="0"/>
                </a:lnTo>
                <a:close/>
              </a:path>
            </a:pathLst>
          </a:custGeom>
          <a:blipFill>
            <a:blip r:embed="rId2"/>
            <a:stretch>
              <a:fillRect/>
            </a:stretch>
          </a:blipFill>
        </p:spPr>
        <p:txBody>
          <a:bodyPr/>
          <a:lstStyle/>
          <a:p>
            <a:endParaRPr lang="sv-SE"/>
          </a:p>
        </p:txBody>
      </p:sp>
      <p:sp>
        <p:nvSpPr>
          <p:cNvPr id="3" name="TextBox 3"/>
          <p:cNvSpPr txBox="1"/>
          <p:nvPr/>
        </p:nvSpPr>
        <p:spPr>
          <a:xfrm>
            <a:off x="1028700" y="1171575"/>
            <a:ext cx="149034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ATT SAMLAS</a:t>
            </a:r>
          </a:p>
        </p:txBody>
      </p:sp>
      <p:sp>
        <p:nvSpPr>
          <p:cNvPr id="4" name="TextBox 4"/>
          <p:cNvSpPr txBox="1"/>
          <p:nvPr/>
        </p:nvSpPr>
        <p:spPr>
          <a:xfrm>
            <a:off x="1028700" y="2362561"/>
            <a:ext cx="9127683" cy="6710045"/>
          </a:xfrm>
          <a:prstGeom prst="rect">
            <a:avLst/>
          </a:prstGeom>
        </p:spPr>
        <p:txBody>
          <a:bodyPr lIns="0" tIns="0" rIns="0" bIns="0" rtlCol="0" anchor="t">
            <a:spAutoFit/>
          </a:bodyPr>
          <a:lstStyle/>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Genom sociala medier kan människor från hela världen mötas och utbyta åsikter och idéer. Det har bidragit till att nätet många gånger har varit en plattform för att samlas för samhällsförändring.</a:t>
            </a:r>
          </a:p>
          <a:p>
            <a:pPr algn="l">
              <a:lnSpc>
                <a:spcPts val="4480"/>
              </a:lnSpc>
            </a:pPr>
            <a:endParaRPr lang="en-US" sz="3200" b="1" spc="80">
              <a:solidFill>
                <a:srgbClr val="241E4A"/>
              </a:solidFill>
              <a:latin typeface="Saira ExtraCondensed Semi-Bold"/>
              <a:ea typeface="Saira ExtraCondensed Semi-Bold"/>
              <a:cs typeface="Saira ExtraCondensed Semi-Bold"/>
              <a:sym typeface="Saira ExtraCondensed Semi-Bold"/>
            </a:endParaRPr>
          </a:p>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Den 15 oktober 2017 postade Alyssa Milano ett inlägg på plattformen X (då Twitter) som uppmanade kvinnor som någon gång utsatts för sexuella övergrepp eller trakasserier att svara henne med “me too”, för att på så vis synliggöra hur vanligt förekommande det är. </a:t>
            </a:r>
          </a:p>
          <a:p>
            <a:pPr algn="l">
              <a:lnSpc>
                <a:spcPts val="4480"/>
              </a:lnSpc>
            </a:pPr>
            <a:endParaRPr lang="en-US" sz="3200" b="1" spc="80">
              <a:solidFill>
                <a:srgbClr val="241E4A"/>
              </a:solidFill>
              <a:latin typeface="Saira ExtraCondensed Semi-Bold"/>
              <a:ea typeface="Saira ExtraCondensed Semi-Bold"/>
              <a:cs typeface="Saira ExtraCondensed Semi-Bold"/>
              <a:sym typeface="Saira ExtraCondensed Semi-Bold"/>
            </a:endParaRPr>
          </a:p>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Ett dygn senare hade 12 miljoner inlägg gjorts med hashtaggen, världen över. </a:t>
            </a:r>
          </a:p>
        </p:txBody>
      </p:sp>
      <p:sp>
        <p:nvSpPr>
          <p:cNvPr id="5" name="TextBox 5"/>
          <p:cNvSpPr txBox="1"/>
          <p:nvPr/>
        </p:nvSpPr>
        <p:spPr>
          <a:xfrm>
            <a:off x="12048085" y="8951595"/>
            <a:ext cx="5211215" cy="306705"/>
          </a:xfrm>
          <a:prstGeom prst="rect">
            <a:avLst/>
          </a:prstGeom>
        </p:spPr>
        <p:txBody>
          <a:bodyPr lIns="0" tIns="0" rIns="0" bIns="0" rtlCol="0" anchor="t">
            <a:spAutoFit/>
          </a:bodyPr>
          <a:lstStyle/>
          <a:p>
            <a:pPr algn="r">
              <a:lnSpc>
                <a:spcPts val="2520"/>
              </a:lnSpc>
            </a:pPr>
            <a:r>
              <a:rPr lang="en-US" sz="1800">
                <a:solidFill>
                  <a:srgbClr val="241E4A"/>
                </a:solidFill>
                <a:latin typeface="Proxima Nova 1"/>
                <a:ea typeface="Proxima Nova 1"/>
                <a:cs typeface="Proxima Nova 1"/>
                <a:sym typeface="Proxima Nova 1"/>
              </a:rPr>
              <a:t>Bild: </a:t>
            </a:r>
            <a:r>
              <a:rPr lang="en-US" sz="1800" u="sng">
                <a:solidFill>
                  <a:srgbClr val="241E4A"/>
                </a:solidFill>
                <a:latin typeface="Proxima Nova 1"/>
                <a:ea typeface="Proxima Nova 1"/>
                <a:cs typeface="Proxima Nova 1"/>
                <a:sym typeface="Proxima Nova 1"/>
                <a:hlinkClick r:id="rId3" tooltip="https://x.com/alyssa_milano/status/919659438700670976?s=46"/>
              </a:rPr>
              <a:t>X (tidigare Twitter)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Freeform 2"/>
          <p:cNvSpPr/>
          <p:nvPr/>
        </p:nvSpPr>
        <p:spPr>
          <a:xfrm>
            <a:off x="10067855" y="2453921"/>
            <a:ext cx="7191445" cy="4584546"/>
          </a:xfrm>
          <a:custGeom>
            <a:avLst/>
            <a:gdLst/>
            <a:ahLst/>
            <a:cxnLst/>
            <a:rect l="l" t="t" r="r" b="b"/>
            <a:pathLst>
              <a:path w="7191445" h="4584546">
                <a:moveTo>
                  <a:pt x="0" y="0"/>
                </a:moveTo>
                <a:lnTo>
                  <a:pt x="7191445" y="0"/>
                </a:lnTo>
                <a:lnTo>
                  <a:pt x="7191445" y="4584546"/>
                </a:lnTo>
                <a:lnTo>
                  <a:pt x="0" y="4584546"/>
                </a:lnTo>
                <a:lnTo>
                  <a:pt x="0" y="0"/>
                </a:lnTo>
                <a:close/>
              </a:path>
            </a:pathLst>
          </a:custGeom>
          <a:blipFill>
            <a:blip r:embed="rId2"/>
            <a:stretch>
              <a:fillRect/>
            </a:stretch>
          </a:blipFill>
        </p:spPr>
        <p:txBody>
          <a:bodyPr/>
          <a:lstStyle/>
          <a:p>
            <a:endParaRPr lang="sv-SE"/>
          </a:p>
        </p:txBody>
      </p:sp>
      <p:sp>
        <p:nvSpPr>
          <p:cNvPr id="3" name="TextBox 3"/>
          <p:cNvSpPr txBox="1"/>
          <p:nvPr/>
        </p:nvSpPr>
        <p:spPr>
          <a:xfrm>
            <a:off x="1028700" y="2406296"/>
            <a:ext cx="8765007" cy="6148070"/>
          </a:xfrm>
          <a:prstGeom prst="rect">
            <a:avLst/>
          </a:prstGeom>
        </p:spPr>
        <p:txBody>
          <a:bodyPr lIns="0" tIns="0" rIns="0" bIns="0" rtlCol="0" anchor="t">
            <a:spAutoFit/>
          </a:bodyPr>
          <a:lstStyle/>
          <a:p>
            <a:pPr marL="0" lvl="0" indent="0" algn="l">
              <a:lnSpc>
                <a:spcPts val="4480"/>
              </a:lnSpc>
              <a:spcBef>
                <a:spcPct val="0"/>
              </a:spcBef>
            </a:pPr>
            <a:r>
              <a:rPr lang="en-US" sz="3200" b="1" u="none" strike="noStrike" spc="80">
                <a:solidFill>
                  <a:srgbClr val="241E4A"/>
                </a:solidFill>
                <a:latin typeface="Saira ExtraCondensed Semi-Bold"/>
                <a:ea typeface="Saira ExtraCondensed Semi-Bold"/>
                <a:cs typeface="Saira ExtraCondensed Semi-Bold"/>
                <a:sym typeface="Saira ExtraCondensed Semi-Bold"/>
              </a:rPr>
              <a:t>I Sverige skapades flera hashtags för olika sammanhang, bl.a. #räckupphanden, ett upprop mot sexuella övergrepp och trakasserier i skolan.</a:t>
            </a:r>
          </a:p>
          <a:p>
            <a:pPr marL="0" lvl="0" indent="0" algn="l">
              <a:lnSpc>
                <a:spcPts val="4480"/>
              </a:lnSpc>
              <a:spcBef>
                <a:spcPct val="0"/>
              </a:spcBef>
            </a:pPr>
            <a:endParaRPr lang="en-US" sz="3200" b="1" u="none" strike="noStrike" spc="80">
              <a:solidFill>
                <a:srgbClr val="241E4A"/>
              </a:solidFill>
              <a:latin typeface="Saira ExtraCondensed Semi-Bold"/>
              <a:ea typeface="Saira ExtraCondensed Semi-Bold"/>
              <a:cs typeface="Saira ExtraCondensed Semi-Bold"/>
              <a:sym typeface="Saira ExtraCondensed Semi-Bold"/>
            </a:endParaRPr>
          </a:p>
          <a:p>
            <a:pPr marL="0" lvl="0" indent="0" algn="l">
              <a:lnSpc>
                <a:spcPts val="4480"/>
              </a:lnSpc>
              <a:spcBef>
                <a:spcPct val="0"/>
              </a:spcBef>
            </a:pPr>
            <a:r>
              <a:rPr lang="en-US" sz="3200" b="1" u="none" strike="noStrike" spc="80">
                <a:solidFill>
                  <a:srgbClr val="241E4A"/>
                </a:solidFill>
                <a:latin typeface="Saira ExtraCondensed Semi-Bold"/>
                <a:ea typeface="Saira ExtraCondensed Semi-Bold"/>
                <a:cs typeface="Saira ExtraCondensed Semi-Bold"/>
                <a:sym typeface="Saira ExtraCondensed Semi-Bold"/>
              </a:rPr>
              <a:t>Till följd av #metoo fick flera myndigheter budget och uppdrag från regeringen för att genomföra åtgärder för att motverka sexuella övergrepp och trakasserier, bland annat Socialstyrelsen.</a:t>
            </a:r>
          </a:p>
          <a:p>
            <a:pPr marL="0" lvl="0" indent="0" algn="l">
              <a:lnSpc>
                <a:spcPts val="4480"/>
              </a:lnSpc>
              <a:spcBef>
                <a:spcPct val="0"/>
              </a:spcBef>
            </a:pPr>
            <a:endParaRPr lang="en-US" sz="3200" b="1" u="none" strike="noStrike" spc="80">
              <a:solidFill>
                <a:srgbClr val="241E4A"/>
              </a:solidFill>
              <a:latin typeface="Saira ExtraCondensed Semi-Bold"/>
              <a:ea typeface="Saira ExtraCondensed Semi-Bold"/>
              <a:cs typeface="Saira ExtraCondensed Semi-Bold"/>
              <a:sym typeface="Saira ExtraCondensed Semi-Bold"/>
            </a:endParaRPr>
          </a:p>
          <a:p>
            <a:pPr marL="0" lvl="0" indent="0" algn="l">
              <a:lnSpc>
                <a:spcPts val="4480"/>
              </a:lnSpc>
              <a:spcBef>
                <a:spcPct val="0"/>
              </a:spcBef>
            </a:pPr>
            <a:r>
              <a:rPr lang="en-US" sz="3200" b="1" u="none" strike="noStrike" spc="80">
                <a:solidFill>
                  <a:srgbClr val="241E4A"/>
                </a:solidFill>
                <a:latin typeface="Saira ExtraCondensed Semi-Bold"/>
                <a:ea typeface="Saira ExtraCondensed Semi-Bold"/>
                <a:cs typeface="Saira ExtraCondensed Semi-Bold"/>
                <a:sym typeface="Saira ExtraCondensed Semi-Bold"/>
              </a:rPr>
              <a:t>Efter #metoo introducerades den nya läroplanen för grundskolan (Lgr22), nu med det nya kunskapsområdet Sexualitet, samtycke och relationer.</a:t>
            </a:r>
          </a:p>
        </p:txBody>
      </p:sp>
      <p:sp>
        <p:nvSpPr>
          <p:cNvPr id="4" name="TextBox 4"/>
          <p:cNvSpPr txBox="1"/>
          <p:nvPr/>
        </p:nvSpPr>
        <p:spPr>
          <a:xfrm>
            <a:off x="12048085" y="7209917"/>
            <a:ext cx="5211215" cy="306705"/>
          </a:xfrm>
          <a:prstGeom prst="rect">
            <a:avLst/>
          </a:prstGeom>
        </p:spPr>
        <p:txBody>
          <a:bodyPr lIns="0" tIns="0" rIns="0" bIns="0" rtlCol="0" anchor="t">
            <a:spAutoFit/>
          </a:bodyPr>
          <a:lstStyle/>
          <a:p>
            <a:pPr algn="r">
              <a:lnSpc>
                <a:spcPts val="2520"/>
              </a:lnSpc>
            </a:pPr>
            <a:r>
              <a:rPr lang="en-US" sz="1800">
                <a:solidFill>
                  <a:srgbClr val="241E4A"/>
                </a:solidFill>
                <a:latin typeface="Proxima Nova 1"/>
                <a:ea typeface="Proxima Nova 1"/>
                <a:cs typeface="Proxima Nova 1"/>
                <a:sym typeface="Proxima Nova 1"/>
              </a:rPr>
              <a:t>Bild: </a:t>
            </a:r>
            <a:r>
              <a:rPr lang="en-US" sz="1800" u="sng">
                <a:solidFill>
                  <a:srgbClr val="241E4A"/>
                </a:solidFill>
                <a:latin typeface="Proxima Nova 1"/>
                <a:ea typeface="Proxima Nova 1"/>
                <a:cs typeface="Proxima Nova 1"/>
                <a:sym typeface="Proxima Nova 1"/>
                <a:hlinkClick r:id="rId3" tooltip="https://www.regeringen.se/regeringsuppdrag/2018/07/uppdrag-att-genomfora-utbildningsinsatser-for-socialtjanstens-personal-om-vald-i-nara-relationer/"/>
              </a:rPr>
              <a:t>Regeringskansliet</a:t>
            </a:r>
          </a:p>
        </p:txBody>
      </p:sp>
      <p:sp>
        <p:nvSpPr>
          <p:cNvPr id="5" name="TextBox 5"/>
          <p:cNvSpPr txBox="1"/>
          <p:nvPr/>
        </p:nvSpPr>
        <p:spPr>
          <a:xfrm>
            <a:off x="1028700" y="1171575"/>
            <a:ext cx="149034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ATT SAMLAS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2343511"/>
            <a:ext cx="15070409" cy="4899025"/>
          </a:xfrm>
          <a:prstGeom prst="rect">
            <a:avLst/>
          </a:prstGeom>
        </p:spPr>
        <p:txBody>
          <a:bodyPr lIns="0" tIns="0" rIns="0" bIns="0" rtlCol="0" anchor="t">
            <a:spAutoFit/>
          </a:bodyPr>
          <a:lstStyle/>
          <a:p>
            <a:pPr algn="l">
              <a:lnSpc>
                <a:spcPts val="5599"/>
              </a:lnSpc>
            </a:pPr>
            <a:r>
              <a:rPr lang="en-US" sz="3999" b="1" spc="99">
                <a:solidFill>
                  <a:srgbClr val="241E4A"/>
                </a:solidFill>
                <a:latin typeface="Saira ExtraCondensed Bold"/>
                <a:ea typeface="Saira ExtraCondensed Bold"/>
                <a:cs typeface="Saira ExtraCondensed Bold"/>
                <a:sym typeface="Saira ExtraCondensed Bold"/>
              </a:rPr>
              <a:t>Diskutera följande frågor i mindre grupper.</a:t>
            </a:r>
          </a:p>
          <a:p>
            <a:pPr algn="l">
              <a:lnSpc>
                <a:spcPts val="5599"/>
              </a:lnSpc>
            </a:pPr>
            <a:endParaRPr lang="en-US" sz="3999" b="1" spc="99">
              <a:solidFill>
                <a:srgbClr val="241E4A"/>
              </a:solidFill>
              <a:latin typeface="Saira ExtraCondensed Bold"/>
              <a:ea typeface="Saira ExtraCondensed Bold"/>
              <a:cs typeface="Saira ExtraCondensed Bold"/>
              <a:sym typeface="Saira ExtraCondensed Bold"/>
            </a:endParaRP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På vilka sätt hänger nätet och demokratin ihop i exemplet med #metoo-rörelsen?</a:t>
            </a: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Vilken roll spelade Alyssa Milano, och andra personer som gjorde inlägg i #metoo, för att motverka sexuella övergrepp och trakasserier?</a:t>
            </a: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Kan du komma på fler exempel på rörelser för samhällsförändring som du har sett på sociala medier?</a:t>
            </a:r>
          </a:p>
        </p:txBody>
      </p:sp>
      <p:sp>
        <p:nvSpPr>
          <p:cNvPr id="3" name="TextBox 3"/>
          <p:cNvSpPr txBox="1"/>
          <p:nvPr/>
        </p:nvSpPr>
        <p:spPr>
          <a:xfrm>
            <a:off x="1028700" y="1171575"/>
            <a:ext cx="149034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ATT SAMLAS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1171575"/>
            <a:ext cx="162306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ATT UTTRYCKA SIN ÅSIKT</a:t>
            </a:r>
          </a:p>
        </p:txBody>
      </p:sp>
      <p:sp>
        <p:nvSpPr>
          <p:cNvPr id="3" name="TextBox 3"/>
          <p:cNvSpPr txBox="1"/>
          <p:nvPr/>
        </p:nvSpPr>
        <p:spPr>
          <a:xfrm>
            <a:off x="1028700" y="2362561"/>
            <a:ext cx="16100789" cy="6148070"/>
          </a:xfrm>
          <a:prstGeom prst="rect">
            <a:avLst/>
          </a:prstGeom>
        </p:spPr>
        <p:txBody>
          <a:bodyPr lIns="0" tIns="0" rIns="0" bIns="0" rtlCol="0" anchor="t">
            <a:spAutoFit/>
          </a:bodyPr>
          <a:lstStyle/>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Med möjligheter att t.ex. göra inlägg och kommentera är nätet en plattform för att uttrycka sin åsikt. Med sociala medier kan fler göra sina röster hörda, på egna kanaler eller genom att diskutera olika ämnen i grupper.</a:t>
            </a:r>
          </a:p>
          <a:p>
            <a:pPr algn="l">
              <a:lnSpc>
                <a:spcPts val="4480"/>
              </a:lnSpc>
            </a:pPr>
            <a:endParaRPr lang="en-US" sz="3200" b="1" spc="80">
              <a:solidFill>
                <a:srgbClr val="241E4A"/>
              </a:solidFill>
              <a:latin typeface="Saira ExtraCondensed Semi-Bold"/>
              <a:ea typeface="Saira ExtraCondensed Semi-Bold"/>
              <a:cs typeface="Saira ExtraCondensed Semi-Bold"/>
              <a:sym typeface="Saira ExtraCondensed Semi-Bold"/>
            </a:endParaRPr>
          </a:p>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För barn och unga, som inte ännu får rösta i politiska val, erbjuder nätet en särskild möjlighet att delta i samhällsdebatten och i det demokratiska samtalet.</a:t>
            </a:r>
          </a:p>
          <a:p>
            <a:pPr algn="l">
              <a:lnSpc>
                <a:spcPts val="4480"/>
              </a:lnSpc>
            </a:pPr>
            <a:endParaRPr lang="en-US" sz="3200" b="1" spc="80">
              <a:solidFill>
                <a:srgbClr val="241E4A"/>
              </a:solidFill>
              <a:latin typeface="Saira ExtraCondensed Semi-Bold"/>
              <a:ea typeface="Saira ExtraCondensed Semi-Bold"/>
              <a:cs typeface="Saira ExtraCondensed Semi-Bold"/>
              <a:sym typeface="Saira ExtraCondensed Semi-Bold"/>
            </a:endParaRPr>
          </a:p>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I Sverige har vi ett starkt grundlagsskydd för yttrandefriheten, både på och utanför nätet. Även om det inte finns juridiska hinder (tvärtom) är det många som vittnar om att det finns andra orsaker som hindrar en från att vilja uttrycka sin åsikt offentligt.</a:t>
            </a:r>
          </a:p>
          <a:p>
            <a:pPr algn="l">
              <a:lnSpc>
                <a:spcPts val="4480"/>
              </a:lnSpc>
            </a:pPr>
            <a:endParaRPr lang="en-US" sz="3200" b="1" spc="80">
              <a:solidFill>
                <a:srgbClr val="241E4A"/>
              </a:solidFill>
              <a:latin typeface="Saira ExtraCondensed Semi-Bold"/>
              <a:ea typeface="Saira ExtraCondensed Semi-Bold"/>
              <a:cs typeface="Saira ExtraCondensed Semi-Bold"/>
              <a:sym typeface="Saira ExtraCondensed Semi-Bold"/>
            </a:endParaRPr>
          </a:p>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Ett exempel på hinder för att vilja uttrycka sin åsikt offentligt är en rädsla för att utsättas för hat och hot på nätet.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Freeform 2"/>
          <p:cNvSpPr/>
          <p:nvPr/>
        </p:nvSpPr>
        <p:spPr>
          <a:xfrm>
            <a:off x="9341782" y="2410186"/>
            <a:ext cx="8137164" cy="4505955"/>
          </a:xfrm>
          <a:custGeom>
            <a:avLst/>
            <a:gdLst/>
            <a:ahLst/>
            <a:cxnLst/>
            <a:rect l="l" t="t" r="r" b="b"/>
            <a:pathLst>
              <a:path w="8137164" h="4505955">
                <a:moveTo>
                  <a:pt x="0" y="0"/>
                </a:moveTo>
                <a:lnTo>
                  <a:pt x="8137164" y="0"/>
                </a:lnTo>
                <a:lnTo>
                  <a:pt x="8137164" y="4505955"/>
                </a:lnTo>
                <a:lnTo>
                  <a:pt x="0" y="4505955"/>
                </a:lnTo>
                <a:lnTo>
                  <a:pt x="0" y="0"/>
                </a:lnTo>
                <a:close/>
              </a:path>
            </a:pathLst>
          </a:custGeom>
          <a:blipFill>
            <a:blip r:embed="rId2"/>
            <a:stretch>
              <a:fillRect/>
            </a:stretch>
          </a:blipFill>
        </p:spPr>
        <p:txBody>
          <a:bodyPr/>
          <a:lstStyle/>
          <a:p>
            <a:endParaRPr lang="sv-SE"/>
          </a:p>
        </p:txBody>
      </p:sp>
      <p:sp>
        <p:nvSpPr>
          <p:cNvPr id="3" name="TextBox 3"/>
          <p:cNvSpPr txBox="1"/>
          <p:nvPr/>
        </p:nvSpPr>
        <p:spPr>
          <a:xfrm>
            <a:off x="1028700" y="1171575"/>
            <a:ext cx="162306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ATT UTTRYCKA SIN ÅSIKT</a:t>
            </a:r>
          </a:p>
        </p:txBody>
      </p:sp>
      <p:sp>
        <p:nvSpPr>
          <p:cNvPr id="4" name="TextBox 4"/>
          <p:cNvSpPr txBox="1"/>
          <p:nvPr/>
        </p:nvSpPr>
        <p:spPr>
          <a:xfrm>
            <a:off x="1028700" y="2362561"/>
            <a:ext cx="8115300" cy="5024120"/>
          </a:xfrm>
          <a:prstGeom prst="rect">
            <a:avLst/>
          </a:prstGeom>
        </p:spPr>
        <p:txBody>
          <a:bodyPr lIns="0" tIns="0" rIns="0" bIns="0" rtlCol="0" anchor="t">
            <a:spAutoFit/>
          </a:bodyPr>
          <a:lstStyle/>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Enligt en rapport från </a:t>
            </a:r>
            <a:r>
              <a:rPr lang="en-US" sz="3200" b="1" u="sng" spc="80">
                <a:solidFill>
                  <a:srgbClr val="241E4A"/>
                </a:solidFill>
                <a:latin typeface="Saira ExtraCondensed Semi-Bold"/>
                <a:ea typeface="Saira ExtraCondensed Semi-Bold"/>
                <a:cs typeface="Saira ExtraCondensed Semi-Bold"/>
                <a:sym typeface="Saira ExtraCondensed Semi-Bold"/>
                <a:hlinkClick r:id="rId3" tooltip="https://www.mucf.se/publikationer/ungas-upplevelser-av-nathat"/>
              </a:rPr>
              <a:t>MUCF</a:t>
            </a:r>
            <a:r>
              <a:rPr lang="en-US" sz="3200" spc="80">
                <a:solidFill>
                  <a:srgbClr val="241E4A"/>
                </a:solidFill>
                <a:latin typeface="Saira ExtraCondensed"/>
                <a:ea typeface="Saira ExtraCondensed"/>
                <a:cs typeface="Saira ExtraCondensed"/>
                <a:sym typeface="Saira ExtraCondensed"/>
              </a:rPr>
              <a:t> </a:t>
            </a:r>
            <a:r>
              <a:rPr lang="en-US" sz="3200" b="1" spc="80">
                <a:solidFill>
                  <a:srgbClr val="241E4A"/>
                </a:solidFill>
                <a:latin typeface="Saira ExtraCondensed Semi-Bold"/>
                <a:ea typeface="Saira ExtraCondensed Semi-Bold"/>
                <a:cs typeface="Saira ExtraCondensed Semi-Bold"/>
                <a:sym typeface="Saira ExtraCondensed Semi-Bold"/>
              </a:rPr>
              <a:t>undviker åtta av tio ungdomar i någon mån att ta ställning på nätet, på grund av ett upplevt hårt samtalsklimat och risk att utsättas för näthat. </a:t>
            </a:r>
          </a:p>
          <a:p>
            <a:pPr algn="l">
              <a:lnSpc>
                <a:spcPts val="4480"/>
              </a:lnSpc>
            </a:pPr>
            <a:endParaRPr lang="en-US" sz="3200" b="1" spc="80">
              <a:solidFill>
                <a:srgbClr val="241E4A"/>
              </a:solidFill>
              <a:latin typeface="Saira ExtraCondensed Semi-Bold"/>
              <a:ea typeface="Saira ExtraCondensed Semi-Bold"/>
              <a:cs typeface="Saira ExtraCondensed Semi-Bold"/>
              <a:sym typeface="Saira ExtraCondensed Semi-Bold"/>
            </a:endParaRPr>
          </a:p>
          <a:p>
            <a:pPr algn="l">
              <a:lnSpc>
                <a:spcPts val="4480"/>
              </a:lnSpc>
            </a:pPr>
            <a:r>
              <a:rPr lang="en-US" sz="3200" b="1" u="sng" spc="80">
                <a:solidFill>
                  <a:srgbClr val="241E4A"/>
                </a:solidFill>
                <a:latin typeface="Saira ExtraCondensed Semi-Bold"/>
                <a:ea typeface="Saira ExtraCondensed Semi-Bold"/>
                <a:cs typeface="Saira ExtraCondensed Semi-Bold"/>
                <a:sym typeface="Saira ExtraCondensed Semi-Bold"/>
                <a:hlinkClick r:id="rId4" tooltip="https://www.tystnainte.se/media/11whd00t/kortrapport_nathat-och-sjalvcensur.pdf"/>
              </a:rPr>
              <a:t>Brottsoffermyndigheten </a:t>
            </a:r>
            <a:r>
              <a:rPr lang="en-US" sz="3200" b="1" spc="80">
                <a:solidFill>
                  <a:srgbClr val="241E4A"/>
                </a:solidFill>
                <a:latin typeface="Saira ExtraCondensed Semi-Bold"/>
                <a:ea typeface="Saira ExtraCondensed Semi-Bold"/>
                <a:cs typeface="Saira ExtraCondensed Semi-Bold"/>
                <a:sym typeface="Saira ExtraCondensed Semi-Bold"/>
              </a:rPr>
              <a:t>pekar på en undersökning där närmare 80 procent av de som tidigare har utsatts för näthat avstår från att dela sin åsikt eller anpassar hur man uttrycker sig på grund av risken att utsättas igen.</a:t>
            </a:r>
          </a:p>
          <a:p>
            <a:pPr algn="l">
              <a:lnSpc>
                <a:spcPts val="4480"/>
              </a:lnSpc>
            </a:pPr>
            <a:endParaRPr lang="en-US" sz="3200" b="1" spc="80">
              <a:solidFill>
                <a:srgbClr val="241E4A"/>
              </a:solidFill>
              <a:latin typeface="Saira ExtraCondensed Semi-Bold"/>
              <a:ea typeface="Saira ExtraCondensed Semi-Bold"/>
              <a:cs typeface="Saira ExtraCondensed Semi-Bold"/>
              <a:sym typeface="Saira ExtraCondensed Semi-Bold"/>
            </a:endParaRPr>
          </a:p>
        </p:txBody>
      </p:sp>
      <p:sp>
        <p:nvSpPr>
          <p:cNvPr id="5" name="TextBox 5"/>
          <p:cNvSpPr txBox="1"/>
          <p:nvPr/>
        </p:nvSpPr>
        <p:spPr>
          <a:xfrm>
            <a:off x="12267731" y="7049491"/>
            <a:ext cx="5211215" cy="306705"/>
          </a:xfrm>
          <a:prstGeom prst="rect">
            <a:avLst/>
          </a:prstGeom>
        </p:spPr>
        <p:txBody>
          <a:bodyPr lIns="0" tIns="0" rIns="0" bIns="0" rtlCol="0" anchor="t">
            <a:spAutoFit/>
          </a:bodyPr>
          <a:lstStyle/>
          <a:p>
            <a:pPr algn="r">
              <a:lnSpc>
                <a:spcPts val="2520"/>
              </a:lnSpc>
            </a:pPr>
            <a:r>
              <a:rPr lang="en-US" sz="1800" u="sng">
                <a:solidFill>
                  <a:srgbClr val="241E4A"/>
                </a:solidFill>
                <a:latin typeface="Proxima Nova 1"/>
                <a:ea typeface="Proxima Nova 1"/>
                <a:cs typeface="Proxima Nova 1"/>
                <a:sym typeface="Proxima Nova 1"/>
                <a:hlinkClick r:id="rId5" tooltip="https://www.svt.se/nyheter/inrikes/foi-s-rapport-visar-tva-av-tre-kvinnliga-journalister-hatas-pa-natet"/>
              </a:rPr>
              <a:t>Bild: SVT</a:t>
            </a:r>
          </a:p>
        </p:txBody>
      </p:sp>
      <p:sp>
        <p:nvSpPr>
          <p:cNvPr id="6" name="TextBox 6"/>
          <p:cNvSpPr txBox="1"/>
          <p:nvPr/>
        </p:nvSpPr>
        <p:spPr>
          <a:xfrm>
            <a:off x="1028700" y="7473358"/>
            <a:ext cx="15275855" cy="1652270"/>
          </a:xfrm>
          <a:prstGeom prst="rect">
            <a:avLst/>
          </a:prstGeom>
        </p:spPr>
        <p:txBody>
          <a:bodyPr lIns="0" tIns="0" rIns="0" bIns="0" rtlCol="0" anchor="t">
            <a:spAutoFit/>
          </a:bodyPr>
          <a:lstStyle/>
          <a:p>
            <a:pPr marL="0" lvl="0" indent="0" algn="l">
              <a:lnSpc>
                <a:spcPts val="4480"/>
              </a:lnSpc>
              <a:spcBef>
                <a:spcPct val="0"/>
              </a:spcBef>
            </a:pPr>
            <a:r>
              <a:rPr lang="en-US" sz="3200" b="1" strike="noStrike" spc="80">
                <a:solidFill>
                  <a:srgbClr val="241E4A"/>
                </a:solidFill>
                <a:latin typeface="Saira ExtraCondensed Semi-Bold"/>
                <a:ea typeface="Saira ExtraCondensed Semi-Bold"/>
                <a:cs typeface="Saira ExtraCondensed Semi-Bold"/>
                <a:sym typeface="Saira ExtraCondensed Semi-Bold"/>
              </a:rPr>
              <a:t>Näthat drabbar personer i olika åldrar och med olika yrken. I en studie från</a:t>
            </a:r>
            <a:r>
              <a:rPr lang="en-US" sz="3200" b="1" u="sng" strike="noStrike" spc="80">
                <a:solidFill>
                  <a:srgbClr val="241E4A"/>
                </a:solidFill>
                <a:latin typeface="Saira ExtraCondensed Semi-Bold"/>
                <a:ea typeface="Saira ExtraCondensed Semi-Bold"/>
                <a:cs typeface="Saira ExtraCondensed Semi-Bold"/>
                <a:sym typeface="Saira ExtraCondensed Semi-Bold"/>
                <a:hlinkClick r:id="rId6" tooltip="https://www.foi.se/rapportsammanfattning?reportNo=FOI%20Memo%207429"/>
              </a:rPr>
              <a:t> Totalförsvarets forskningsinstitut (FOI)</a:t>
            </a:r>
            <a:r>
              <a:rPr lang="en-US" sz="3200" b="1" strike="noStrike" spc="80">
                <a:solidFill>
                  <a:srgbClr val="241E4A"/>
                </a:solidFill>
                <a:latin typeface="Saira ExtraCondensed Semi-Bold"/>
                <a:ea typeface="Saira ExtraCondensed Semi-Bold"/>
                <a:cs typeface="Saira ExtraCondensed Semi-Bold"/>
                <a:sym typeface="Saira ExtraCondensed Semi-Bold"/>
              </a:rPr>
              <a:t>, där man undersökte hur utsatta personer i olika yrkesgrupper är, fann man att två av tre kvinnliga journalister mottar hat på nätet.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2343511"/>
            <a:ext cx="15070409" cy="5603875"/>
          </a:xfrm>
          <a:prstGeom prst="rect">
            <a:avLst/>
          </a:prstGeom>
        </p:spPr>
        <p:txBody>
          <a:bodyPr lIns="0" tIns="0" rIns="0" bIns="0" rtlCol="0" anchor="t">
            <a:spAutoFit/>
          </a:bodyPr>
          <a:lstStyle/>
          <a:p>
            <a:pPr algn="l">
              <a:lnSpc>
                <a:spcPts val="5599"/>
              </a:lnSpc>
            </a:pPr>
            <a:r>
              <a:rPr lang="en-US" sz="3999" b="1" spc="99">
                <a:solidFill>
                  <a:srgbClr val="241E4A"/>
                </a:solidFill>
                <a:latin typeface="Saira ExtraCondensed Bold"/>
                <a:ea typeface="Saira ExtraCondensed Bold"/>
                <a:cs typeface="Saira ExtraCondensed Bold"/>
                <a:sym typeface="Saira ExtraCondensed Bold"/>
              </a:rPr>
              <a:t>Diskutera följande frågor i mindre grupper.</a:t>
            </a:r>
          </a:p>
          <a:p>
            <a:pPr algn="l">
              <a:lnSpc>
                <a:spcPts val="5599"/>
              </a:lnSpc>
            </a:pPr>
            <a:endParaRPr lang="en-US" sz="3999" b="1" spc="99">
              <a:solidFill>
                <a:srgbClr val="241E4A"/>
              </a:solidFill>
              <a:latin typeface="Saira ExtraCondensed Bold"/>
              <a:ea typeface="Saira ExtraCondensed Bold"/>
              <a:cs typeface="Saira ExtraCondensed Bold"/>
              <a:sym typeface="Saira ExtraCondensed Bold"/>
            </a:endParaRP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På vilka sätt hänger nätet och demokratin ihop i exemplen med rapporterna från MUCF, Brottsoffermyndigheten och FOI?</a:t>
            </a: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Vilken roll kan var och en spela när man använder nätet för att uttrycka sina åsikter?</a:t>
            </a:r>
          </a:p>
          <a:p>
            <a:pPr marL="863599" lvl="1" indent="-431800" algn="l">
              <a:lnSpc>
                <a:spcPts val="5599"/>
              </a:lnSpc>
              <a:buFont typeface="Arial"/>
              <a:buChar char="•"/>
            </a:pPr>
            <a:r>
              <a:rPr lang="en-US" sz="3999" b="1" spc="99">
                <a:solidFill>
                  <a:srgbClr val="241E4A"/>
                </a:solidFill>
                <a:latin typeface="Saira ExtraCondensed Bold"/>
                <a:ea typeface="Saira ExtraCondensed Bold"/>
                <a:cs typeface="Saira ExtraCondensed Bold"/>
                <a:sym typeface="Saira ExtraCondensed Bold"/>
              </a:rPr>
              <a:t>Vilken effekt kan det få på demokratin om journalister eller andra yrkesgrupper utsätts för näthat? </a:t>
            </a:r>
          </a:p>
        </p:txBody>
      </p:sp>
      <p:sp>
        <p:nvSpPr>
          <p:cNvPr id="3" name="TextBox 3"/>
          <p:cNvSpPr txBox="1"/>
          <p:nvPr/>
        </p:nvSpPr>
        <p:spPr>
          <a:xfrm>
            <a:off x="1028700" y="1171575"/>
            <a:ext cx="162306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ATT UTTRYCKA SIN ÅSIKT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7B7E5"/>
        </a:solidFill>
        <a:effectLst/>
      </p:bgPr>
    </p:bg>
    <p:spTree>
      <p:nvGrpSpPr>
        <p:cNvPr id="1" name=""/>
        <p:cNvGrpSpPr/>
        <p:nvPr/>
      </p:nvGrpSpPr>
      <p:grpSpPr>
        <a:xfrm>
          <a:off x="0" y="0"/>
          <a:ext cx="0" cy="0"/>
          <a:chOff x="0" y="0"/>
          <a:chExt cx="0" cy="0"/>
        </a:xfrm>
      </p:grpSpPr>
      <p:sp>
        <p:nvSpPr>
          <p:cNvPr id="2" name="TextBox 2"/>
          <p:cNvSpPr txBox="1"/>
          <p:nvPr/>
        </p:nvSpPr>
        <p:spPr>
          <a:xfrm>
            <a:off x="1028700" y="1171575"/>
            <a:ext cx="16230600" cy="1069976"/>
          </a:xfrm>
          <a:prstGeom prst="rect">
            <a:avLst/>
          </a:prstGeom>
        </p:spPr>
        <p:txBody>
          <a:bodyPr lIns="0" tIns="0" rIns="0" bIns="0" rtlCol="0" anchor="t">
            <a:spAutoFit/>
          </a:bodyPr>
          <a:lstStyle/>
          <a:p>
            <a:pPr algn="l">
              <a:lnSpc>
                <a:spcPts val="8000"/>
              </a:lnSpc>
            </a:pPr>
            <a:r>
              <a:rPr lang="en-US" sz="8000" b="1">
                <a:solidFill>
                  <a:srgbClr val="241E4A"/>
                </a:solidFill>
                <a:latin typeface="Horta"/>
                <a:ea typeface="Horta"/>
                <a:cs typeface="Horta"/>
                <a:sym typeface="Horta"/>
              </a:rPr>
              <a:t>NÄTET: EN PLATTFORM FÖR INFORMATION</a:t>
            </a:r>
          </a:p>
        </p:txBody>
      </p:sp>
      <p:sp>
        <p:nvSpPr>
          <p:cNvPr id="3" name="TextBox 3"/>
          <p:cNvSpPr txBox="1"/>
          <p:nvPr/>
        </p:nvSpPr>
        <p:spPr>
          <a:xfrm>
            <a:off x="1028700" y="2362561"/>
            <a:ext cx="16100789" cy="6710045"/>
          </a:xfrm>
          <a:prstGeom prst="rect">
            <a:avLst/>
          </a:prstGeom>
        </p:spPr>
        <p:txBody>
          <a:bodyPr lIns="0" tIns="0" rIns="0" bIns="0" rtlCol="0" anchor="t">
            <a:spAutoFit/>
          </a:bodyPr>
          <a:lstStyle/>
          <a:p>
            <a:pPr algn="l">
              <a:lnSpc>
                <a:spcPts val="4480"/>
              </a:lnSpc>
            </a:pPr>
            <a:r>
              <a:rPr lang="en-US" sz="3200" b="1" spc="80">
                <a:solidFill>
                  <a:srgbClr val="241E4A"/>
                </a:solidFill>
                <a:latin typeface="Saira ExtraCondensed Semi-Bold"/>
                <a:ea typeface="Saira ExtraCondensed Semi-Bold"/>
                <a:cs typeface="Saira ExtraCondensed Semi-Bold"/>
                <a:sym typeface="Saira ExtraCondensed Semi-Bold"/>
              </a:rPr>
              <a:t>När vi tar beslut baserar vi det på information. Oavsett om det gäller vem vi ska rösta på i ett val eller om vi ska klä oss rätt för dagens väder, finns det mycket information att hämta på nätet.</a:t>
            </a:r>
          </a:p>
          <a:p>
            <a:pPr algn="l">
              <a:lnSpc>
                <a:spcPts val="4480"/>
              </a:lnSpc>
            </a:pPr>
            <a:endParaRPr lang="en-US" sz="3200" b="1" spc="80">
              <a:solidFill>
                <a:srgbClr val="241E4A"/>
              </a:solidFill>
              <a:latin typeface="Saira ExtraCondensed Semi-Bold"/>
              <a:ea typeface="Saira ExtraCondensed Semi-Bold"/>
              <a:cs typeface="Saira ExtraCondensed Semi-Bold"/>
              <a:sym typeface="Saira ExtraCondensed Semi-Bold"/>
            </a:endParaRPr>
          </a:p>
          <a:p>
            <a:pPr marL="0" lvl="0" indent="0" algn="l">
              <a:lnSpc>
                <a:spcPts val="4480"/>
              </a:lnSpc>
              <a:spcBef>
                <a:spcPct val="0"/>
              </a:spcBef>
            </a:pPr>
            <a:r>
              <a:rPr lang="en-US" sz="3200" b="1" u="none" strike="noStrike" spc="80">
                <a:solidFill>
                  <a:srgbClr val="241E4A"/>
                </a:solidFill>
                <a:latin typeface="Saira ExtraCondensed Semi-Bold"/>
                <a:ea typeface="Saira ExtraCondensed Semi-Bold"/>
                <a:cs typeface="Saira ExtraCondensed Semi-Bold"/>
                <a:sym typeface="Saira ExtraCondensed Semi-Bold"/>
              </a:rPr>
              <a:t>Nätets funktioner ger oss tillgång till källor från hela världen. Vi kan skapa vårt eget flöde genom att följa olika personer och kanaler i sociala medier. Vi kan välja att titta på eller skrolla förbi information, och vi har också möjlighet att dela innehåll vidare med andra.</a:t>
            </a:r>
          </a:p>
          <a:p>
            <a:pPr marL="0" lvl="0" indent="0" algn="l">
              <a:lnSpc>
                <a:spcPts val="4480"/>
              </a:lnSpc>
              <a:spcBef>
                <a:spcPct val="0"/>
              </a:spcBef>
            </a:pPr>
            <a:endParaRPr lang="en-US" sz="3200" b="1" u="none" strike="noStrike" spc="80">
              <a:solidFill>
                <a:srgbClr val="241E4A"/>
              </a:solidFill>
              <a:latin typeface="Saira ExtraCondensed Semi-Bold"/>
              <a:ea typeface="Saira ExtraCondensed Semi-Bold"/>
              <a:cs typeface="Saira ExtraCondensed Semi-Bold"/>
              <a:sym typeface="Saira ExtraCondensed Semi-Bold"/>
            </a:endParaRPr>
          </a:p>
          <a:p>
            <a:pPr marL="0" lvl="0" indent="0" algn="l">
              <a:lnSpc>
                <a:spcPts val="4480"/>
              </a:lnSpc>
              <a:spcBef>
                <a:spcPct val="0"/>
              </a:spcBef>
            </a:pPr>
            <a:r>
              <a:rPr lang="en-US" sz="3200" b="1" u="none" strike="noStrike" spc="80">
                <a:solidFill>
                  <a:srgbClr val="241E4A"/>
                </a:solidFill>
                <a:latin typeface="Saira ExtraCondensed Semi-Bold"/>
                <a:ea typeface="Saira ExtraCondensed Semi-Bold"/>
                <a:cs typeface="Saira ExtraCondensed Semi-Bold"/>
                <a:sym typeface="Saira ExtraCondensed Semi-Bold"/>
              </a:rPr>
              <a:t>I Sverige har vi ett starkt grundlagsskydd för informationsfriheten, allas vår rätt att ta del av information och andras yttranden. Informationsfriheten innebär att det inte finns någon som får säga till dig att “det där är en källa du inte får lita på” eller “du får bara lyssna på dessa personer.” Istället är det upp till var och en att sålla bland all information, och kritiskt granska den, för att fatta beslut som är bra för oss själva och andra.</a:t>
            </a:r>
          </a:p>
          <a:p>
            <a:pPr marL="0" lvl="0" indent="0" algn="l">
              <a:lnSpc>
                <a:spcPts val="4480"/>
              </a:lnSpc>
              <a:spcBef>
                <a:spcPct val="0"/>
              </a:spcBef>
            </a:pPr>
            <a:endParaRPr lang="en-US" sz="3200" b="1" u="none" strike="noStrike" spc="80">
              <a:solidFill>
                <a:srgbClr val="241E4A"/>
              </a:solidFill>
              <a:latin typeface="Saira ExtraCondensed Semi-Bold"/>
              <a:ea typeface="Saira ExtraCondensed Semi-Bold"/>
              <a:cs typeface="Saira ExtraCondensed Semi-Bold"/>
              <a:sym typeface="Saira ExtraCondensed Semi-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1670</Words>
  <Application>Microsoft Office PowerPoint</Application>
  <PresentationFormat>Anpassad</PresentationFormat>
  <Paragraphs>108</Paragraphs>
  <Slides>17</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17</vt:i4>
      </vt:variant>
    </vt:vector>
  </HeadingPairs>
  <TitlesOfParts>
    <vt:vector size="26" baseType="lpstr">
      <vt:lpstr>Saira ExtraCondensed Bold</vt:lpstr>
      <vt:lpstr>Saira ExtraCondensed Semi-Bold</vt:lpstr>
      <vt:lpstr>Arial</vt:lpstr>
      <vt:lpstr>Horta</vt:lpstr>
      <vt:lpstr>Calibri</vt:lpstr>
      <vt:lpstr>Proxima Nova 1</vt:lpstr>
      <vt:lpstr>Proxima Nova 2</vt:lpstr>
      <vt:lpstr>Saira ExtraCondensed</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Nätet och demokratin - spelet (elevmaterial)</dc:title>
  <dc:creator>Johanna Lindström</dc:creator>
  <cp:lastModifiedBy>Johanna Lindström</cp:lastModifiedBy>
  <cp:revision>2</cp:revision>
  <dcterms:created xsi:type="dcterms:W3CDTF">2006-08-16T00:00:00Z</dcterms:created>
  <dcterms:modified xsi:type="dcterms:W3CDTF">2025-03-31T07:47:02Z</dcterms:modified>
  <dc:identifier>DAGfWUPMa1c</dc:identifier>
</cp:coreProperties>
</file>